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69" r:id="rId5"/>
    <p:sldId id="281" r:id="rId6"/>
    <p:sldId id="288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6" r:id="rId27"/>
    <p:sldId id="303" r:id="rId28"/>
    <p:sldId id="304" r:id="rId29"/>
    <p:sldId id="305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264" r:id="rId4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285E"/>
    <a:srgbClr val="C500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7" autoAdjust="0"/>
    <p:restoredTop sz="94662" autoAdjust="0"/>
  </p:normalViewPr>
  <p:slideViewPr>
    <p:cSldViewPr>
      <p:cViewPr>
        <p:scale>
          <a:sx n="100" d="100"/>
          <a:sy n="100" d="100"/>
        </p:scale>
        <p:origin x="-1110" y="-432"/>
      </p:cViewPr>
      <p:guideLst>
        <p:guide orient="horz" pos="3022"/>
        <p:guide orient="horz" pos="845"/>
        <p:guide orient="horz" pos="1298"/>
        <p:guide orient="horz" pos="2659"/>
        <p:guide orient="horz" pos="3475"/>
        <p:guide orient="horz" pos="482"/>
        <p:guide orient="horz" pos="73"/>
        <p:guide orient="horz" pos="572"/>
        <p:guide pos="2880"/>
        <p:guide pos="158"/>
        <p:guide pos="5602"/>
        <p:guide pos="612"/>
        <p:guide pos="5465"/>
        <p:guide pos="295"/>
        <p:guide pos="2789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F:\LG_Ericsson_PMS.jpg"/>
          <p:cNvPicPr>
            <a:picLocks noChangeAspect="1" noChangeArrowheads="1"/>
          </p:cNvPicPr>
          <p:nvPr userDrawn="1"/>
        </p:nvPicPr>
        <p:blipFill>
          <a:blip r:embed="rId2" cstate="print"/>
          <a:srcRect l="24040" t="44031" r="23639" b="44000"/>
          <a:stretch>
            <a:fillRect/>
          </a:stretch>
        </p:blipFill>
        <p:spPr bwMode="auto">
          <a:xfrm>
            <a:off x="2339975" y="5588000"/>
            <a:ext cx="44640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텍스트 개체 틀 8"/>
          <p:cNvSpPr>
            <a:spLocks noGrp="1"/>
          </p:cNvSpPr>
          <p:nvPr>
            <p:ph type="body" sz="quarter" idx="20"/>
          </p:nvPr>
        </p:nvSpPr>
        <p:spPr>
          <a:xfrm>
            <a:off x="451934" y="1496754"/>
            <a:ext cx="7720466" cy="1500198"/>
          </a:xfrm>
        </p:spPr>
        <p:txBody>
          <a:bodyPr anchor="ctr">
            <a:normAutofit/>
          </a:bodyPr>
          <a:lstStyle>
            <a:lvl1pPr marL="0" indent="0">
              <a:buNone/>
              <a:defRPr sz="4200" b="0" baseline="0">
                <a:solidFill>
                  <a:schemeClr val="tx2"/>
                </a:solidFill>
                <a:latin typeface="Ericsson Sans" pitchFamily="50" charset="0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1"/>
          </p:nvPr>
        </p:nvSpPr>
        <p:spPr>
          <a:xfrm>
            <a:off x="468313" y="3789041"/>
            <a:ext cx="7704137" cy="5040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텍스트 개체 틀 18"/>
          <p:cNvSpPr>
            <a:spLocks noGrp="1"/>
          </p:cNvSpPr>
          <p:nvPr>
            <p:ph type="body" sz="quarter" idx="22"/>
          </p:nvPr>
        </p:nvSpPr>
        <p:spPr>
          <a:xfrm>
            <a:off x="468313" y="4221088"/>
            <a:ext cx="7704137" cy="50405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1" name="텍스트 개체 틀 18"/>
          <p:cNvSpPr>
            <a:spLocks noGrp="1"/>
          </p:cNvSpPr>
          <p:nvPr>
            <p:ph type="body" sz="quarter" idx="23"/>
          </p:nvPr>
        </p:nvSpPr>
        <p:spPr>
          <a:xfrm>
            <a:off x="468313" y="4653136"/>
            <a:ext cx="7704137" cy="504056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468313" y="981075"/>
            <a:ext cx="8207375" cy="511175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Char char="›"/>
              <a:tabLst/>
              <a:defRPr sz="2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8207375" cy="5111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dirty="0" smtClean="0"/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19"/>
          <p:cNvSpPr>
            <a:spLocks noGrp="1"/>
          </p:cNvSpPr>
          <p:nvPr>
            <p:ph type="body" sz="quarter" idx="10"/>
          </p:nvPr>
        </p:nvSpPr>
        <p:spPr>
          <a:xfrm>
            <a:off x="468313" y="981075"/>
            <a:ext cx="3887787" cy="5111750"/>
          </a:xfrm>
        </p:spPr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21" name="텍스트 개체 틀 19"/>
          <p:cNvSpPr>
            <a:spLocks noGrp="1"/>
          </p:cNvSpPr>
          <p:nvPr>
            <p:ph type="body" sz="quarter" idx="11"/>
          </p:nvPr>
        </p:nvSpPr>
        <p:spPr>
          <a:xfrm>
            <a:off x="4787901" y="981075"/>
            <a:ext cx="3887787" cy="511175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24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차트 개체 틀 22"/>
          <p:cNvSpPr>
            <a:spLocks noGrp="1"/>
          </p:cNvSpPr>
          <p:nvPr>
            <p:ph type="chart" sz="quarter" idx="10"/>
          </p:nvPr>
        </p:nvSpPr>
        <p:spPr>
          <a:xfrm>
            <a:off x="468313" y="981075"/>
            <a:ext cx="3887787" cy="5111750"/>
          </a:xfrm>
        </p:spPr>
        <p:txBody>
          <a:bodyPr rtlCol="0">
            <a:normAutofit/>
          </a:bodyPr>
          <a:lstStyle/>
          <a:p>
            <a:pPr lvl="0"/>
            <a:endParaRPr lang="ko-KR" altLang="en-US" noProof="0"/>
          </a:p>
        </p:txBody>
      </p:sp>
      <p:sp>
        <p:nvSpPr>
          <p:cNvPr id="29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텍스트 개체 틀 19"/>
          <p:cNvSpPr>
            <a:spLocks noGrp="1"/>
          </p:cNvSpPr>
          <p:nvPr>
            <p:ph type="body" sz="quarter" idx="11"/>
          </p:nvPr>
        </p:nvSpPr>
        <p:spPr>
          <a:xfrm>
            <a:off x="4787901" y="981075"/>
            <a:ext cx="3887787" cy="511175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/>
          <p:cNvSpPr>
            <a:spLocks noGrp="1"/>
          </p:cNvSpPr>
          <p:nvPr>
            <p:ph type="pic" sz="quarter" idx="10"/>
          </p:nvPr>
        </p:nvSpPr>
        <p:spPr>
          <a:xfrm>
            <a:off x="468313" y="980728"/>
            <a:ext cx="3887787" cy="5112097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1"/>
          </p:nvPr>
        </p:nvSpPr>
        <p:spPr>
          <a:xfrm>
            <a:off x="4788024" y="981075"/>
            <a:ext cx="3887664" cy="5111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29" name="텍스트 개체 틀 16"/>
          <p:cNvSpPr>
            <a:spLocks noGrp="1"/>
          </p:cNvSpPr>
          <p:nvPr>
            <p:ph type="body" sz="quarter" idx="12"/>
          </p:nvPr>
        </p:nvSpPr>
        <p:spPr>
          <a:xfrm>
            <a:off x="468313" y="115888"/>
            <a:ext cx="8207375" cy="504825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85E"/>
              </a:buClr>
              <a:buSzTx/>
              <a:buFont typeface="Arial" pitchFamily="34" charset="0"/>
              <a:buNone/>
              <a:tabLst/>
              <a:def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:\LG_Ericsson_PMS.jpg"/>
          <p:cNvPicPr>
            <a:picLocks noChangeAspect="1" noChangeArrowheads="1"/>
          </p:cNvPicPr>
          <p:nvPr userDrawn="1"/>
        </p:nvPicPr>
        <p:blipFill>
          <a:blip r:embed="rId2" cstate="print"/>
          <a:srcRect l="24040" t="44031" r="23639" b="44000"/>
          <a:stretch>
            <a:fillRect/>
          </a:stretch>
        </p:blipFill>
        <p:spPr bwMode="auto">
          <a:xfrm>
            <a:off x="5799138" y="6272213"/>
            <a:ext cx="33448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텍스트 개체 틀 8"/>
          <p:cNvSpPr>
            <a:spLocks noGrp="1"/>
          </p:cNvSpPr>
          <p:nvPr>
            <p:ph type="body" sz="quarter" idx="20"/>
          </p:nvPr>
        </p:nvSpPr>
        <p:spPr>
          <a:xfrm>
            <a:off x="451934" y="1828800"/>
            <a:ext cx="7698644" cy="1588722"/>
          </a:xfrm>
        </p:spPr>
        <p:txBody>
          <a:bodyPr anchor="ctr">
            <a:normAutofit/>
          </a:bodyPr>
          <a:lstStyle>
            <a:lvl1pPr>
              <a:buNone/>
              <a:defRPr sz="4800" b="1" baseline="0">
                <a:solidFill>
                  <a:srgbClr val="595959"/>
                </a:solidFill>
                <a:latin typeface="Ericsson Sans" pitchFamily="50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21"/>
          </p:nvPr>
        </p:nvSpPr>
        <p:spPr>
          <a:xfrm>
            <a:off x="453324" y="3714941"/>
            <a:ext cx="7708544" cy="721592"/>
          </a:xfrm>
        </p:spPr>
        <p:txBody>
          <a:bodyPr anchor="ctr">
            <a:normAutofit/>
          </a:bodyPr>
          <a:lstStyle>
            <a:lvl1pPr>
              <a:buNone/>
              <a:defRPr sz="3000" b="1" baseline="0">
                <a:solidFill>
                  <a:srgbClr val="00285E"/>
                </a:solidFill>
                <a:latin typeface="+mj-lt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LG_Ericsson_PMS.jpg"/>
          <p:cNvPicPr>
            <a:picLocks noChangeAspect="1" noChangeArrowheads="1"/>
          </p:cNvPicPr>
          <p:nvPr userDrawn="1"/>
        </p:nvPicPr>
        <p:blipFill>
          <a:blip r:embed="rId2" cstate="print"/>
          <a:srcRect l="24040" t="44031" r="23639" b="44000"/>
          <a:stretch>
            <a:fillRect/>
          </a:stretch>
        </p:blipFill>
        <p:spPr bwMode="auto">
          <a:xfrm>
            <a:off x="971550" y="2708275"/>
            <a:ext cx="718343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 (Arial 24pt)</a:t>
            </a:r>
          </a:p>
          <a:p>
            <a:pPr lvl="1"/>
            <a:r>
              <a:rPr lang="en-US" altLang="ko-KR" smtClean="0"/>
              <a:t>Second Level (Arial 20pt)  </a:t>
            </a:r>
            <a:endParaRPr lang="ko-KR" altLang="en-US" smtClean="0"/>
          </a:p>
          <a:p>
            <a:pPr lvl="2"/>
            <a:r>
              <a:rPr lang="en-US" altLang="ko-KR" smtClean="0"/>
              <a:t>Third Level (Arial 18pt)</a:t>
            </a:r>
            <a:endParaRPr lang="ko-KR" altLang="en-US" smtClean="0"/>
          </a:p>
          <a:p>
            <a:pPr lvl="3"/>
            <a:r>
              <a:rPr lang="en-US" altLang="ko-KR" smtClean="0"/>
              <a:t>Fourth Level (Arial 16pt)</a:t>
            </a:r>
            <a:endParaRPr lang="ko-KR" altLang="en-US" smtClean="0"/>
          </a:p>
          <a:p>
            <a:pPr lvl="4"/>
            <a:r>
              <a:rPr lang="en-US" altLang="ko-KR" smtClean="0"/>
              <a:t>Fifth Level (Arial 16pt)</a:t>
            </a:r>
            <a:endParaRPr lang="ko-KR" altLang="en-US" smtClean="0"/>
          </a:p>
        </p:txBody>
      </p:sp>
      <p:pic>
        <p:nvPicPr>
          <p:cNvPr id="1027" name="Picture 7" descr="F:\LG_Ericsson_PMS.jpg"/>
          <p:cNvPicPr>
            <a:picLocks noChangeAspect="1" noChangeArrowheads="1"/>
          </p:cNvPicPr>
          <p:nvPr userDrawn="1"/>
        </p:nvPicPr>
        <p:blipFill>
          <a:blip r:embed="rId12" cstate="print"/>
          <a:srcRect l="24040" t="44031" r="23639" b="44000"/>
          <a:stretch>
            <a:fillRect/>
          </a:stretch>
        </p:blipFill>
        <p:spPr bwMode="auto">
          <a:xfrm>
            <a:off x="6122988" y="6210300"/>
            <a:ext cx="28416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7"/>
          <p:cNvCxnSpPr/>
          <p:nvPr userDrawn="1"/>
        </p:nvCxnSpPr>
        <p:spPr>
          <a:xfrm flipV="1">
            <a:off x="249238" y="765175"/>
            <a:ext cx="86439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1"/>
          <p:cNvSpPr txBox="1">
            <a:spLocks/>
          </p:cNvSpPr>
          <p:nvPr userDrawn="1"/>
        </p:nvSpPr>
        <p:spPr>
          <a:xfrm>
            <a:off x="385763" y="6324600"/>
            <a:ext cx="3529012" cy="344488"/>
          </a:xfrm>
          <a:prstGeom prst="rect">
            <a:avLst/>
          </a:prstGeom>
        </p:spPr>
        <p:txBody>
          <a:bodyPr anchor="ctr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dirty="0" smtClean="0">
                <a:solidFill>
                  <a:srgbClr val="595959"/>
                </a:solidFill>
                <a:latin typeface="Arial" charset="0"/>
                <a:ea typeface="맑은 고딕" pitchFamily="50" charset="-127"/>
                <a:cs typeface="Arial" charset="0"/>
              </a:rPr>
              <a:t>SBG-1000 SRN for 1.0Au  | 20120410</a:t>
            </a:r>
            <a:endParaRPr kumimoji="0" lang="en-US" altLang="ko-KR" sz="800" dirty="0">
              <a:solidFill>
                <a:srgbClr val="595959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6" r:id="rId8"/>
    <p:sldLayoutId id="2147483725" r:id="rId9"/>
    <p:sldLayoutId id="2147483723" r:id="rId10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Sans" pitchFamily="50" charset="0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85E"/>
        </a:buClr>
        <a:buFont typeface="Arial" charset="0"/>
        <a:buChar char="›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14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youngsup.shin@lgericsson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accent1"/>
                </a:solidFill>
              </a:rPr>
              <a:t>SBG-1000 SRN for 1.0Au</a:t>
            </a:r>
            <a:r>
              <a:rPr lang="sv-SE" altLang="ko-KR" dirty="0" smtClean="0">
                <a:solidFill>
                  <a:schemeClr val="accent1"/>
                </a:solidFill>
              </a:rPr>
              <a:t>  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4099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ES R&amp;D) iPECS LIK team</a:t>
            </a:r>
            <a:endParaRPr lang="ko-KR" altLang="en-US" dirty="0" smtClean="0"/>
          </a:p>
        </p:txBody>
      </p:sp>
      <p:sp>
        <p:nvSpPr>
          <p:cNvPr id="4100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10 Apr 2012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Networking Admin is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V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10848"/>
          <a:stretch>
            <a:fillRect/>
          </a:stretch>
        </p:blipFill>
        <p:spPr bwMode="auto">
          <a:xfrm>
            <a:off x="1115616" y="1286875"/>
            <a:ext cx="7413334" cy="47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3707904" y="2708920"/>
            <a:ext cx="4248472" cy="21602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Mobile Extension is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VI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8005" b="30214"/>
          <a:stretch>
            <a:fillRect/>
          </a:stretch>
        </p:blipFill>
        <p:spPr bwMode="auto">
          <a:xfrm>
            <a:off x="899592" y="1268760"/>
            <a:ext cx="773571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0405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IPCR is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VII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6669" b="53298"/>
          <a:stretch>
            <a:fillRect/>
          </a:stretch>
        </p:blipFill>
        <p:spPr bwMode="auto">
          <a:xfrm>
            <a:off x="971600" y="1268758"/>
            <a:ext cx="7139048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8915" t="78421" r="25335" b="18637"/>
          <a:stretch>
            <a:fillRect/>
          </a:stretch>
        </p:blipFill>
        <p:spPr bwMode="auto">
          <a:xfrm>
            <a:off x="1043608" y="5877272"/>
            <a:ext cx="57606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텍스트 개체 틀 12"/>
          <p:cNvSpPr txBox="1">
            <a:spLocks/>
          </p:cNvSpPr>
          <p:nvPr/>
        </p:nvSpPr>
        <p:spPr bwMode="auto">
          <a:xfrm>
            <a:off x="467544" y="5013176"/>
            <a:ext cx="82073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sz="2400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Automatic Talk Recording Destination is added in Voice </a:t>
            </a:r>
            <a:r>
              <a:rPr kumimoji="0" lang="en-US" altLang="ko-KR" sz="2400" dirty="0" err="1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Config</a:t>
            </a:r>
            <a:r>
              <a:rPr kumimoji="0" lang="en-US" altLang="ko-KR" sz="2400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 &gt; Station Data &gt; Common Attributes for IPCR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Network, EZ ATTD, CTI(TAPI), Web Phone, CAPACITY, IPCR Lock Keys are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Lock Key added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10761"/>
          <a:stretch>
            <a:fillRect/>
          </a:stretch>
        </p:blipFill>
        <p:spPr bwMode="auto">
          <a:xfrm>
            <a:off x="1403653" y="1661709"/>
            <a:ext cx="6133334" cy="45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A.0An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 R&amp;D) LIK team</a:t>
            </a:r>
            <a:endParaRPr lang="ko-KR" altLang="en-US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12 May 2011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DB Incompatibility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Maximum CO increases from 8 to 10 in order to support PSTN 4 option boards (4 FXO / 2 BRI )</a:t>
            </a:r>
          </a:p>
          <a:p>
            <a:pPr eaLnBrk="1" hangingPunct="1">
              <a:lnSpc>
                <a:spcPct val="150000"/>
              </a:lnSpc>
            </a:pPr>
            <a:endParaRPr lang="en-US" altLang="ko-KR" dirty="0" smtClean="0"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  <a:p>
            <a:pPr eaLnBrk="1" hangingPunct="1"/>
            <a:r>
              <a:rPr lang="en-US" altLang="ko-KR" dirty="0" smtClean="0">
                <a:sym typeface="Wingdings" pitchFamily="2" charset="2"/>
              </a:rPr>
              <a:t>Restore Factory Settings </a:t>
            </a:r>
            <a:r>
              <a:rPr lang="en-US" altLang="ko-KR" b="1" dirty="0" smtClean="0">
                <a:solidFill>
                  <a:schemeClr val="accent6"/>
                </a:solidFill>
                <a:sym typeface="Wingdings" pitchFamily="2" charset="2"/>
              </a:rPr>
              <a:t>SHOULD</a:t>
            </a:r>
            <a:r>
              <a:rPr lang="en-US" altLang="ko-KR" dirty="0" smtClean="0">
                <a:sym typeface="Wingdings" pitchFamily="2" charset="2"/>
              </a:rPr>
              <a:t> be applied by web admin or “Reset to defaults” button after upgrade</a:t>
            </a:r>
          </a:p>
          <a:p>
            <a:pPr lvl="1" eaLnBrk="1" hangingPunct="1"/>
            <a:r>
              <a:rPr lang="en-US" altLang="ko-KR" dirty="0" smtClean="0">
                <a:sym typeface="Wingdings" pitchFamily="2" charset="2"/>
              </a:rPr>
              <a:t>If H/W with DECT, DECT PARK code </a:t>
            </a:r>
            <a:r>
              <a:rPr lang="en-US" altLang="ko-KR" b="1" dirty="0" smtClean="0">
                <a:solidFill>
                  <a:schemeClr val="accent6"/>
                </a:solidFill>
                <a:sym typeface="Wingdings" pitchFamily="2" charset="2"/>
              </a:rPr>
              <a:t>SHOULD </a:t>
            </a:r>
            <a:r>
              <a:rPr lang="en-US" altLang="ko-KR" dirty="0" smtClean="0">
                <a:sym typeface="Wingdings" pitchFamily="2" charset="2"/>
              </a:rPr>
              <a:t>be memorized before upgrade and </a:t>
            </a:r>
            <a:r>
              <a:rPr lang="en-US" altLang="ko-KR" b="1" dirty="0" smtClean="0">
                <a:solidFill>
                  <a:schemeClr val="accent6"/>
                </a:solidFill>
                <a:sym typeface="Wingdings" pitchFamily="2" charset="2"/>
              </a:rPr>
              <a:t>SHOULD </a:t>
            </a:r>
            <a:r>
              <a:rPr lang="en-US" altLang="ko-KR" dirty="0" smtClean="0">
                <a:sym typeface="Wingdings" pitchFamily="2" charset="2"/>
              </a:rPr>
              <a:t>be set after upgrade.</a:t>
            </a:r>
          </a:p>
          <a:p>
            <a:pPr lvl="2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Attendant LIP</a:t>
            </a:r>
          </a:p>
          <a:p>
            <a:pPr lvl="3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PGM+0+#+Flex4 : Display PARK code</a:t>
            </a:r>
          </a:p>
          <a:p>
            <a:pPr lvl="3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PGM+0+#+Flex6 : Set PARK code</a:t>
            </a:r>
          </a:p>
          <a:p>
            <a:pPr lvl="2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WBM</a:t>
            </a:r>
          </a:p>
          <a:p>
            <a:pPr lvl="3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Services &gt; Voice Install &gt; Station Registration &gt; DECT Registration </a:t>
            </a:r>
          </a:p>
          <a:p>
            <a:pPr lvl="1" eaLnBrk="1" hangingPunct="1"/>
            <a:r>
              <a:rPr lang="en-US" altLang="ko-KR" dirty="0" smtClean="0">
                <a:solidFill>
                  <a:schemeClr val="tx1"/>
                </a:solidFill>
                <a:sym typeface="Wingdings" pitchFamily="2" charset="2"/>
              </a:rPr>
              <a:t>After re-program PARK code, Reboot to apply new PARK code.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A.0An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907704" y="1513592"/>
          <a:ext cx="489654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716"/>
                <a:gridCol w="1538914"/>
                <a:gridCol w="153891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~ A.0Am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A.0An ~</a:t>
                      </a:r>
                      <a:endParaRPr lang="ko-KR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Max.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VOIP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Max. PSTN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Total</a:t>
                      </a:r>
                      <a:r>
                        <a:rPr lang="en-US" altLang="ko-KR" baseline="0" dirty="0" smtClean="0"/>
                        <a:t> Max. CO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A.0Ao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 R&amp;D) LIK team</a:t>
            </a:r>
            <a:endParaRPr lang="ko-KR" altLang="en-US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16 Jun 2011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Support PSTN 4 option boards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PSTN 4 option boards are supported with new H/W</a:t>
            </a:r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lvl="1" eaLnBrk="1" hangingPunct="1"/>
            <a:r>
              <a:rPr lang="en-US" altLang="ko-KR" dirty="0" smtClean="0"/>
              <a:t>Hardware Version XX</a:t>
            </a:r>
            <a:r>
              <a:rPr lang="en-US" altLang="ko-KR" b="1" dirty="0" smtClean="0">
                <a:solidFill>
                  <a:schemeClr val="accent6"/>
                </a:solidFill>
              </a:rPr>
              <a:t>E</a:t>
            </a:r>
            <a:r>
              <a:rPr lang="en-US" altLang="ko-KR" dirty="0" smtClean="0"/>
              <a:t> means “Enhanced” new H/W.</a:t>
            </a:r>
          </a:p>
          <a:p>
            <a:pPr lvl="1" eaLnBrk="1" hangingPunct="1"/>
            <a:r>
              <a:rPr lang="en-US" altLang="ko-KR" dirty="0" smtClean="0"/>
              <a:t>Only new H/W can support PSTN 4 option boards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A.0Ao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380728" y="1268760"/>
            <a:ext cx="4343400" cy="1257300"/>
            <a:chOff x="2051720" y="1235596"/>
            <a:chExt cx="4343400" cy="1257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1235596"/>
              <a:ext cx="434340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5335513" y="2060848"/>
              <a:ext cx="1008112" cy="21602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411760" y="3573014"/>
          <a:ext cx="3168352" cy="12241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3073"/>
                <a:gridCol w="1635279"/>
              </a:tblGrid>
              <a:tr h="4080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Option Board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Resources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CIU4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FXO 4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0804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BRIU2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800" b="1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BRI</a:t>
                      </a:r>
                      <a:r>
                        <a:rPr lang="en-US" altLang="ko-KR" sz="1800" b="1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Numbering Plan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Services &gt; Voice Install &gt; System &gt; Identification</a:t>
            </a:r>
          </a:p>
          <a:p>
            <a:pPr eaLnBrk="1" hangingPunct="1"/>
            <a:r>
              <a:rPr lang="en-US" altLang="ko-KR" dirty="0" smtClean="0"/>
              <a:t>Two type of Numbering Plan</a:t>
            </a:r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A.0Ao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827584" y="1844824"/>
          <a:ext cx="71287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081"/>
                <a:gridCol w="290971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Normal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Networking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827584" y="2213570"/>
            <a:ext cx="7992888" cy="3591694"/>
            <a:chOff x="971600" y="2717626"/>
            <a:chExt cx="7992888" cy="3591694"/>
          </a:xfrm>
        </p:grpSpPr>
        <p:grpSp>
          <p:nvGrpSpPr>
            <p:cNvPr id="18" name="그룹 17"/>
            <p:cNvGrpSpPr/>
            <p:nvPr/>
          </p:nvGrpSpPr>
          <p:grpSpPr>
            <a:xfrm>
              <a:off x="971600" y="2717626"/>
              <a:ext cx="7128792" cy="3591694"/>
              <a:chOff x="1043608" y="1637506"/>
              <a:chExt cx="7128792" cy="359169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12307"/>
              <a:stretch>
                <a:fillRect/>
              </a:stretch>
            </p:blipFill>
            <p:spPr bwMode="auto">
              <a:xfrm>
                <a:off x="1043608" y="1637506"/>
                <a:ext cx="4181475" cy="3591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11897"/>
              <a:stretch>
                <a:fillRect/>
              </a:stretch>
            </p:blipFill>
            <p:spPr bwMode="auto">
              <a:xfrm>
                <a:off x="5305375" y="1637506"/>
                <a:ext cx="2867025" cy="35916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6012160" y="3140968"/>
              <a:ext cx="2952328" cy="525886"/>
            </a:xfrm>
            <a:prstGeom prst="wedgeRectCallout">
              <a:avLst>
                <a:gd name="adj1" fmla="val -67320"/>
                <a:gd name="adj2" fmla="val 113463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Networking Numbering Plan starts with * or # for the sake of convenient voice networking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Authorization Code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Services &gt; Voice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&gt; Station Data &gt; Authorization Code &amp; COS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Services &gt; Voice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&gt; System Data &gt; System Attributes</a:t>
            </a:r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lvl="1" eaLnBrk="1" hangingPunct="1"/>
            <a:endParaRPr lang="en-US" altLang="ko-KR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A.0Ao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331640" y="1389032"/>
            <a:ext cx="6912768" cy="2287694"/>
            <a:chOff x="1331640" y="3124074"/>
            <a:chExt cx="6912768" cy="22876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8863" b="31849"/>
            <a:stretch>
              <a:fillRect/>
            </a:stretch>
          </p:blipFill>
          <p:spPr bwMode="auto">
            <a:xfrm>
              <a:off x="1331640" y="3284984"/>
              <a:ext cx="638476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타원 10"/>
            <p:cNvSpPr/>
            <p:nvPr/>
          </p:nvSpPr>
          <p:spPr>
            <a:xfrm>
              <a:off x="4211960" y="3798565"/>
              <a:ext cx="914400" cy="288032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4788024" y="3124074"/>
              <a:ext cx="3456384" cy="371998"/>
            </a:xfrm>
            <a:prstGeom prst="wedgeRectCallout">
              <a:avLst>
                <a:gd name="adj1" fmla="val -55195"/>
                <a:gd name="adj2" fmla="val 15187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100 System Authorization codes can be programmed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915816" y="4731994"/>
              <a:ext cx="3456384" cy="679774"/>
            </a:xfrm>
            <a:prstGeom prst="wedgeRectCallout">
              <a:avLst>
                <a:gd name="adj1" fmla="val 51177"/>
                <a:gd name="adj2" fmla="val -81418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If it has “ON”,</a:t>
              </a:r>
            </a:p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Forced Account Code is activated and User should enter the authorization codes for outgoing CO call.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6372200" y="4293096"/>
              <a:ext cx="576064" cy="93610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5630477" cy="156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1763688" y="5661248"/>
            <a:ext cx="1872208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Version History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576" y="1397000"/>
          <a:ext cx="7488832" cy="361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728192"/>
                <a:gridCol w="1368152"/>
                <a:gridCol w="3240360"/>
              </a:tblGrid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Version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Release Date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Base</a:t>
                      </a:r>
                      <a:r>
                        <a:rPr lang="en-US" altLang="ko-KR" baseline="0" dirty="0" smtClean="0"/>
                        <a:t> LIK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Description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2" action="ppaction://hlinksldjump"/>
                        </a:rPr>
                        <a:t>A.0Am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2011.04.25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5.5Cj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DECT S/W QE passed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3" action="ppaction://hlinksldjump"/>
                        </a:rPr>
                        <a:t>A.0An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2011.05.12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E.5Da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DECT F/T QA passed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4" action="ppaction://hlinksldjump"/>
                        </a:rPr>
                        <a:t>A.0Ao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2011.06.17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E.5De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PSTN</a:t>
                      </a:r>
                      <a:r>
                        <a:rPr lang="en-US" altLang="ko-KR" baseline="0" dirty="0" smtClean="0"/>
                        <a:t> 4 F/T QA trial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5" action="ppaction://hlinksldjump"/>
                        </a:rPr>
                        <a:t>1.0As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2011.08.16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E.5Eb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PSTN 4 MP QA passed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6" action="ppaction://hlinksldjump"/>
                        </a:rPr>
                        <a:t>1.0At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2011.12.08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E.5Gg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MP</a:t>
                      </a:r>
                      <a:r>
                        <a:rPr lang="en-US" altLang="ko-KR" baseline="0" dirty="0" smtClean="0"/>
                        <a:t> QA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7" action="ppaction://hlinksldjump"/>
                        </a:rPr>
                        <a:t>A.0Au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2012.03.02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E.5Go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Temporary for F/T &amp; IRs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20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hlinkClick r:id="rId8" action="ppaction://hlinksldjump"/>
                        </a:rPr>
                        <a:t>1.0Au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2012.04.10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E.5Gp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MP QA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1.0As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 R&amp;D) LIK team</a:t>
            </a:r>
            <a:endParaRPr lang="ko-KR" altLang="en-US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12 Aug 2011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Support LIP-8002E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LIP-8002E</a:t>
            </a:r>
          </a:p>
          <a:p>
            <a:pPr lvl="1" eaLnBrk="1" hangingPunct="1"/>
            <a:r>
              <a:rPr lang="en-US" altLang="ko-KR" dirty="0" smtClean="0"/>
              <a:t>New Entry Level LIP based on IPKTS protocol</a:t>
            </a:r>
          </a:p>
          <a:p>
            <a:pPr lvl="1" eaLnBrk="1" hangingPunct="1"/>
            <a:r>
              <a:rPr lang="en-US" altLang="ko-KR" dirty="0" smtClean="0"/>
              <a:t>Same H/W with LIP-8002 using SIP, but different button silk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1.0As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3" y="2035034"/>
            <a:ext cx="4891429" cy="42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851920" y="2852936"/>
            <a:ext cx="1008112" cy="371998"/>
          </a:xfrm>
          <a:prstGeom prst="wedgeRectCallout">
            <a:avLst>
              <a:gd name="adj1" fmla="val 55036"/>
              <a:gd name="adj2" fmla="val 20051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Dial By Name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52120" y="2852936"/>
            <a:ext cx="864096" cy="371998"/>
          </a:xfrm>
          <a:prstGeom prst="wedgeRectCallout">
            <a:avLst>
              <a:gd name="adj1" fmla="val -52990"/>
              <a:gd name="adj2" fmla="val 20051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Call Log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660232" y="1988840"/>
            <a:ext cx="1440160" cy="371998"/>
          </a:xfrm>
          <a:prstGeom prst="wedgeRectCallout">
            <a:avLst>
              <a:gd name="adj1" fmla="val -59824"/>
              <a:gd name="adj2" fmla="val 9297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Message Wait LED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547664" y="3983234"/>
            <a:ext cx="2376264" cy="525886"/>
          </a:xfrm>
          <a:prstGeom prst="wedgeRectCallout">
            <a:avLst>
              <a:gd name="adj1" fmla="val 72654"/>
              <a:gd name="adj2" fmla="val -60835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In OFF-HOOK state,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DND button is used as FWD button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Station VM Attributes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Services &gt; Voice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&gt; Station Data &gt; Station VM Attributes</a:t>
            </a:r>
          </a:p>
          <a:p>
            <a:pPr eaLnBrk="1" hangingPunct="1"/>
            <a:r>
              <a:rPr lang="en-US" altLang="ko-KR" dirty="0" smtClean="0"/>
              <a:t>For Enhanced VM features as LIK 5.5</a:t>
            </a:r>
          </a:p>
          <a:p>
            <a:pPr lvl="1" eaLnBrk="1" hangingPunct="1"/>
            <a:endParaRPr lang="en-US" altLang="ko-KR" dirty="0" smtClean="0"/>
          </a:p>
          <a:p>
            <a:pPr eaLnBrk="1" hangingPunct="1">
              <a:lnSpc>
                <a:spcPct val="150000"/>
              </a:lnSpc>
              <a:buNone/>
            </a:pPr>
            <a:endParaRPr lang="en-US" altLang="ko-KR" sz="2800" dirty="0" smtClean="0">
              <a:sym typeface="Wingdings" pitchFamily="2" charset="2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1.0As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66462"/>
            <a:ext cx="4125715" cy="43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USB Upgrade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5517232"/>
            <a:ext cx="8207375" cy="792088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ko-KR" sz="2000" dirty="0" smtClean="0"/>
              <a:t>F/W </a:t>
            </a:r>
            <a:r>
              <a:rPr lang="en-US" altLang="ko-KR" sz="2000" smtClean="0"/>
              <a:t>(</a:t>
            </a:r>
            <a:r>
              <a:rPr lang="en-US" altLang="ko-KR" sz="2000" b="1" smtClean="0">
                <a:solidFill>
                  <a:schemeClr val="accent6"/>
                </a:solidFill>
              </a:rPr>
              <a:t>GS87M</a:t>
            </a:r>
            <a:r>
              <a:rPr lang="en-US" altLang="ko-KR" sz="2000" smtClean="0"/>
              <a:t>XXXX.rom</a:t>
            </a:r>
            <a:r>
              <a:rPr lang="en-US" altLang="ko-KR" sz="2000" dirty="0" smtClean="0"/>
              <a:t>) should be in the top directory of USB memory.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1.0As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80728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[5] REC. VSF ANNCEMENT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[9] USB UPGRADE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" name="텍스트 개체 틀 12"/>
          <p:cNvSpPr txBox="1">
            <a:spLocks/>
          </p:cNvSpPr>
          <p:nvPr/>
        </p:nvSpPr>
        <p:spPr bwMode="auto">
          <a:xfrm>
            <a:off x="2987824" y="836712"/>
            <a:ext cx="568709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PGM + 0 + 9 in Attendant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Number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View File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Browse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altLang="ko-KR" b="0" i="0" u="none" strike="noStrike" kern="1200" cap="none" spc="0" normalizeH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▲▼</a:t>
            </a:r>
            <a:r>
              <a:rPr kumimoji="0" lang="en-US" altLang="ko-KR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Press Save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dirty="0" smtClean="0">
                <a:solidFill>
                  <a:schemeClr val="bg2"/>
                </a:solidFill>
                <a:latin typeface="+mn-lt"/>
                <a:ea typeface="+mn-ea"/>
              </a:rPr>
              <a:t>Selected file is copied from USB to Memory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dirty="0" smtClean="0">
                <a:solidFill>
                  <a:schemeClr val="bg2"/>
                </a:solidFill>
                <a:latin typeface="+mn-lt"/>
                <a:ea typeface="+mn-ea"/>
              </a:rPr>
              <a:t>F/W is burned onto NAND file system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dirty="0" smtClean="0">
              <a:solidFill>
                <a:schemeClr val="bg2"/>
              </a:solidFill>
              <a:latin typeface="+mn-lt"/>
              <a:ea typeface="+mn-ea"/>
              <a:sym typeface="Wingdings" pitchFamily="2" charset="2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Press Save to Restart</a:t>
            </a: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endParaRPr kumimoji="0" lang="en-US" altLang="ko-KR" dirty="0" smtClean="0">
              <a:solidFill>
                <a:schemeClr val="bg2"/>
              </a:solidFill>
              <a:latin typeface="+mn-lt"/>
              <a:ea typeface="+mn-ea"/>
              <a:sym typeface="Wingdings" pitchFamily="2" charset="2"/>
            </a:endParaRPr>
          </a:p>
          <a:p>
            <a:pPr marL="342900" marR="0" lvl="0" indent="-342900" algn="l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SBG will Reboot</a:t>
            </a:r>
            <a:endParaRPr kumimoji="0" lang="en-US" altLang="ko-KR" sz="2000" dirty="0" smtClean="0">
              <a:solidFill>
                <a:schemeClr val="bg2"/>
              </a:solidFill>
              <a:latin typeface="+mn-lt"/>
              <a:ea typeface="+mn-ea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628800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ROM FILE NUM: TOTAL 8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PRESS 0-7 TO VIEW FILE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276872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7 : GS87MX0Yz.rom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PRESS [SAVE] TO UPGRADE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924944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7 : GS87MX0Yz.rom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COPY IN PROGRESS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3573016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7 : GS87MX0Yz.rom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BURNING IN PROGRESS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221088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7 : GS87MX0Yz.rom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PRESS [SAVE] TO RESTART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869160"/>
            <a:ext cx="23042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 cmpd="thickThin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7 : GS87MX0Yz.rom</a:t>
            </a:r>
          </a:p>
          <a:p>
            <a:r>
              <a:rPr lang="en-US" altLang="ko-KR" sz="1100" b="1" dirty="0" smtClean="0">
                <a:latin typeface="굴림체" pitchFamily="49" charset="-127"/>
                <a:ea typeface="굴림체" pitchFamily="49" charset="-127"/>
              </a:rPr>
              <a:t>RESTARTING......</a:t>
            </a:r>
            <a:endParaRPr lang="ko-KR" altLang="en-US" sz="1100" b="1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2757143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&amp; Fixed</a:t>
            </a:r>
            <a:endParaRPr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1.0As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111750"/>
          </a:xfrm>
        </p:spPr>
        <p:txBody>
          <a:bodyPr/>
          <a:lstStyle/>
          <a:p>
            <a:r>
              <a:rPr lang="en-US" altLang="ko-KR" dirty="0" smtClean="0"/>
              <a:t>Added</a:t>
            </a:r>
          </a:p>
          <a:p>
            <a:pPr lvl="1"/>
            <a:r>
              <a:rPr lang="en-US" altLang="ko-KR" dirty="0" smtClean="0"/>
              <a:t>Services &gt; Voice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&gt; System Data &gt; System Attributes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Fixed</a:t>
            </a:r>
          </a:p>
          <a:p>
            <a:pPr lvl="1"/>
            <a:r>
              <a:rPr lang="en-US" altLang="ko-KR" dirty="0" smtClean="0"/>
              <a:t>Internet Connectivity Test</a:t>
            </a:r>
          </a:p>
          <a:p>
            <a:pPr lvl="2"/>
            <a:r>
              <a:rPr lang="en-US" altLang="ko-KR" dirty="0" smtClean="0"/>
              <a:t>Under some ADSL routers which cannot support ping to the public site, this test always fails.</a:t>
            </a:r>
          </a:p>
          <a:p>
            <a:pPr lvl="2"/>
            <a:r>
              <a:rPr lang="en-US" altLang="ko-KR" dirty="0" smtClean="0"/>
              <a:t>If ping fails, TCP connection method is used for this test.</a:t>
            </a:r>
          </a:p>
          <a:p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547664" y="2862461"/>
            <a:ext cx="2376264" cy="64807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923928" y="2204864"/>
            <a:ext cx="3816424" cy="525886"/>
          </a:xfrm>
          <a:prstGeom prst="wedgeRectCallout">
            <a:avLst>
              <a:gd name="adj1" fmla="val -64403"/>
              <a:gd name="adj2" fmla="val 966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For the enhanced security,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if it has “ON”, # should be entered after System Auth Code.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283968" y="2924944"/>
            <a:ext cx="3240360" cy="371998"/>
          </a:xfrm>
          <a:prstGeom prst="wedgeRectCallout">
            <a:avLst>
              <a:gd name="adj1" fmla="val -82383"/>
              <a:gd name="adj2" fmla="val 18335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If it has “ON”, Enhanced VM feature is available.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283968" y="3429000"/>
            <a:ext cx="4176464" cy="371998"/>
          </a:xfrm>
          <a:prstGeom prst="wedgeRectCallout">
            <a:avLst>
              <a:gd name="adj1" fmla="val -74791"/>
              <a:gd name="adj2" fmla="val -5848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If it has “ON”, WAN Fault Alarm will not be notified on Attendant.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1.0At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 R&amp;D) LIK team</a:t>
            </a:r>
            <a:endParaRPr lang="ko-KR" altLang="en-US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8 Dec 2011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COS 1~7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COS expanded from 4 to 7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Allow/Deny C Toll Exception Table added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1.0At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86102"/>
            <a:ext cx="6282858" cy="17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516" y="3832097"/>
            <a:ext cx="4328572" cy="17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SIP &amp; MSN 24 IDs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SIP User IDs and MSN IDs are increased to 24 IDs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1.0At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553035" y="1412776"/>
            <a:ext cx="8008886" cy="4680520"/>
            <a:chOff x="553035" y="1412776"/>
            <a:chExt cx="8008886" cy="4680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3035" y="1412777"/>
              <a:ext cx="3825715" cy="425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모서리가 둥근 직사각형 15"/>
            <p:cNvSpPr/>
            <p:nvPr/>
          </p:nvSpPr>
          <p:spPr>
            <a:xfrm>
              <a:off x="3217328" y="5445224"/>
              <a:ext cx="864096" cy="21602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1849176" y="5721298"/>
              <a:ext cx="1512168" cy="371998"/>
            </a:xfrm>
            <a:prstGeom prst="wedgeRectCallout">
              <a:avLst>
                <a:gd name="adj1" fmla="val 70135"/>
                <a:gd name="adj2" fmla="val -6595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“</a:t>
              </a:r>
              <a:r>
                <a:rPr kumimoji="0" lang="en-US" altLang="ko-KR" sz="1000" b="1" dirty="0" err="1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UnRegister</a:t>
              </a:r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” added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412776"/>
              <a:ext cx="3845905" cy="424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CO GW Order is added for PSTN or ISDN user.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1.0At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048572" cy="33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II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Executive / Secretary is added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1.0At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53"/>
          <a:stretch>
            <a:fillRect/>
          </a:stretch>
        </p:blipFill>
        <p:spPr bwMode="auto">
          <a:xfrm>
            <a:off x="1259632" y="1484784"/>
            <a:ext cx="6640001" cy="453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A.0Am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smtClean="0"/>
              <a:t>ES R&amp;D) LIK team</a:t>
            </a:r>
            <a:endParaRPr lang="ko-KR" altLang="en-US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25 Apr 2011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Fixed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err="1" smtClean="0"/>
              <a:t>Ez</a:t>
            </a:r>
            <a:r>
              <a:rPr lang="en-US" altLang="ko-KR" dirty="0" smtClean="0"/>
              <a:t> ATTD</a:t>
            </a:r>
          </a:p>
          <a:p>
            <a:pPr lvl="1" eaLnBrk="1" hangingPunct="1"/>
            <a:r>
              <a:rPr lang="en-US" altLang="ko-KR" dirty="0" err="1" smtClean="0"/>
              <a:t>Ez</a:t>
            </a:r>
            <a:r>
              <a:rPr lang="en-US" altLang="ko-KR" dirty="0" smtClean="0"/>
              <a:t> ATTD interworking bug is fixed.</a:t>
            </a:r>
          </a:p>
          <a:p>
            <a:pPr lvl="1" eaLnBrk="1" hangingPunct="1"/>
            <a:r>
              <a:rPr lang="en-US" altLang="ko-KR" dirty="0" err="1" smtClean="0"/>
              <a:t>Ez</a:t>
            </a:r>
            <a:r>
              <a:rPr lang="en-US" altLang="ko-KR" dirty="0" smtClean="0"/>
              <a:t> ATTD can support SBG-1000 from XC.7Ah version.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PPPoE</a:t>
            </a:r>
          </a:p>
          <a:p>
            <a:pPr lvl="1" eaLnBrk="1" hangingPunct="1"/>
            <a:r>
              <a:rPr lang="en-US" altLang="ko-KR" dirty="0" smtClean="0"/>
              <a:t>Voice mute using PPPoE WAN interface is fixed.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DB Download</a:t>
            </a:r>
          </a:p>
          <a:p>
            <a:pPr lvl="1" eaLnBrk="1" hangingPunct="1"/>
            <a:r>
              <a:rPr lang="en-US" altLang="ko-KR" dirty="0" smtClean="0"/>
              <a:t>Only compressed DB can be downloaded for security reason.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1.0At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A.0Au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ES R&amp;D) iPECS LIK team</a:t>
            </a:r>
            <a:endParaRPr lang="ko-KR" altLang="en-US" dirty="0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 Mar 2012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Soft Switch Type &amp; IP AUTH USAGE added</a:t>
            </a:r>
          </a:p>
          <a:p>
            <a:pPr eaLnBrk="1" hangingPunct="1">
              <a:lnSpc>
                <a:spcPct val="150000"/>
              </a:lnSpc>
            </a:pPr>
            <a:endParaRPr lang="en-US" altLang="ko-KR" dirty="0" smtClean="0"/>
          </a:p>
          <a:p>
            <a:pPr eaLnBrk="1" hangingPunct="1">
              <a:lnSpc>
                <a:spcPct val="150000"/>
              </a:lnSpc>
            </a:pPr>
            <a:endParaRPr lang="en-US" altLang="ko-KR" dirty="0" smtClean="0"/>
          </a:p>
          <a:p>
            <a:pPr eaLnBrk="1" hangingPunct="1">
              <a:lnSpc>
                <a:spcPct val="150000"/>
              </a:lnSpc>
            </a:pPr>
            <a:endParaRPr lang="en-US" altLang="ko-KR" sz="2800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Emergency Call ATD Notify added</a:t>
            </a:r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/>
            <a:endParaRPr lang="en-US" altLang="ko-KR"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A.0Au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971604" y="1141738"/>
            <a:ext cx="7272804" cy="2467254"/>
            <a:chOff x="971604" y="1141738"/>
            <a:chExt cx="7272804" cy="24672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4" y="1141738"/>
              <a:ext cx="4563810" cy="2445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모서리가 둥근 직사각형 8"/>
            <p:cNvSpPr/>
            <p:nvPr/>
          </p:nvSpPr>
          <p:spPr>
            <a:xfrm>
              <a:off x="1115616" y="1750986"/>
              <a:ext cx="4320480" cy="21602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084168" y="2017188"/>
              <a:ext cx="2160240" cy="525886"/>
            </a:xfrm>
            <a:prstGeom prst="wedgeRectCallout">
              <a:avLst>
                <a:gd name="adj1" fmla="val -83558"/>
                <a:gd name="adj2" fmla="val -78759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Added in order to support Various Servers easily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115616" y="3356992"/>
              <a:ext cx="4320480" cy="2520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084168" y="2903114"/>
              <a:ext cx="2160240" cy="525886"/>
            </a:xfrm>
            <a:prstGeom prst="wedgeRectCallout">
              <a:avLst>
                <a:gd name="adj1" fmla="val -83558"/>
                <a:gd name="adj2" fmla="val 58894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For Security Enhancement</a:t>
              </a:r>
            </a:p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[NZ-AGT-12021]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971600" y="4005064"/>
            <a:ext cx="6840760" cy="2316190"/>
            <a:chOff x="971600" y="4005064"/>
            <a:chExt cx="6840760" cy="23161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4005064"/>
              <a:ext cx="3078095" cy="2316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모서리가 둥근 직사각형 12"/>
            <p:cNvSpPr/>
            <p:nvPr/>
          </p:nvSpPr>
          <p:spPr>
            <a:xfrm>
              <a:off x="1115616" y="5877272"/>
              <a:ext cx="2736304" cy="216024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499992" y="5368280"/>
              <a:ext cx="3312368" cy="679774"/>
            </a:xfrm>
            <a:prstGeom prst="wedgeRectCallout">
              <a:avLst>
                <a:gd name="adj1" fmla="val -73225"/>
                <a:gd name="adj2" fmla="val 38048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8000" tIns="108000" rIns="108000" bIns="108000" anchor="ctr" anchorCtr="1">
              <a:spAutoFit/>
            </a:bodyPr>
            <a:lstStyle/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If it is set to “DISABLE”,</a:t>
              </a:r>
            </a:p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   ATD will not receive Emergency Call Alarm ring.</a:t>
              </a:r>
            </a:p>
            <a:p>
              <a:pPr eaLnBrk="0" hangingPunct="0"/>
              <a:r>
                <a:rPr kumimoji="0" lang="en-US" altLang="ko-KR" sz="1000" b="1" dirty="0" smtClean="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rPr>
                <a:t>[NZ-AGT-12021]</a:t>
              </a:r>
              <a:endParaRPr kumimoji="0" lang="en-US" altLang="ko-KR" sz="1000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aphicFrame>
        <p:nvGraphicFramePr>
          <p:cNvPr id="18" name="개체 17"/>
          <p:cNvGraphicFramePr>
            <a:graphicFrameLocks noChangeAspect="1"/>
          </p:cNvGraphicFramePr>
          <p:nvPr/>
        </p:nvGraphicFramePr>
        <p:xfrm>
          <a:off x="7596336" y="1268760"/>
          <a:ext cx="914400" cy="685800"/>
        </p:xfrm>
        <a:graphic>
          <a:graphicData uri="http://schemas.openxmlformats.org/presentationml/2006/ole">
            <p:oleObj spid="_x0000_s1026" name="Acrobat Document" showAsIcon="1" r:id="rId5" imgW="914400" imgH="685800" progId="AcroExch.Document.7">
              <p:embed/>
            </p:oleObj>
          </a:graphicData>
        </a:graphic>
      </p:graphicFrame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6084168" y="1293097"/>
            <a:ext cx="1656184" cy="587441"/>
          </a:xfrm>
          <a:prstGeom prst="wedgeRectCallout">
            <a:avLst>
              <a:gd name="adj1" fmla="val 62388"/>
              <a:gd name="adj2" fmla="val -2754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2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SBG validated with  </a:t>
            </a:r>
            <a:r>
              <a:rPr kumimoji="0" lang="en-US" altLang="ko-KR" sz="1200" b="1" dirty="0" err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BroadWorks</a:t>
            </a:r>
            <a:endParaRPr kumimoji="0" lang="en-US" altLang="ko-KR" sz="12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II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Data(Fax) Station Number added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A.0Au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586"/>
          <a:stretch>
            <a:fillRect/>
          </a:stretch>
        </p:blipFill>
        <p:spPr bwMode="auto">
          <a:xfrm>
            <a:off x="971600" y="1268760"/>
            <a:ext cx="5432382" cy="48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10"/>
          <p:cNvSpPr/>
          <p:nvPr/>
        </p:nvSpPr>
        <p:spPr>
          <a:xfrm>
            <a:off x="1115616" y="5913304"/>
            <a:ext cx="5256584" cy="21600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788024" y="4869160"/>
            <a:ext cx="3600400" cy="833663"/>
          </a:xfrm>
          <a:prstGeom prst="wedgeRectCallout">
            <a:avLst>
              <a:gd name="adj1" fmla="val -80560"/>
              <a:gd name="adj2" fmla="val 89485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Auto FAX Detection [AU-ARI-11147]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- If it has Station Number,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Incoming call initiates FAX tone detection,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if detected, then specified station will ring to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Fixed IR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NZ-AGT-12021</a:t>
            </a:r>
          </a:p>
          <a:p>
            <a:pPr lvl="1" eaLnBrk="1" hangingPunct="1"/>
            <a:r>
              <a:rPr lang="en-US" altLang="ko-KR" dirty="0" smtClean="0"/>
              <a:t>Destination in Call Routing by Auto Attendant was not able to change back to N/A</a:t>
            </a:r>
          </a:p>
          <a:p>
            <a:pPr lvl="1"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ZA-MAR-12052 </a:t>
            </a:r>
          </a:p>
          <a:p>
            <a:pPr lvl="1" eaLnBrk="1" hangingPunct="1"/>
            <a:r>
              <a:rPr lang="en-US" altLang="ko-KR" dirty="0" smtClean="0"/>
              <a:t>LWS-WK Flexible button LED did not work correctly</a:t>
            </a:r>
          </a:p>
          <a:p>
            <a:pPr lvl="1" eaLnBrk="1" hangingPunct="1"/>
            <a:endParaRPr lang="en-US" altLang="ko-KR" dirty="0" smtClean="0"/>
          </a:p>
          <a:p>
            <a:pPr eaLnBrk="1" hangingPunct="1"/>
            <a:r>
              <a:rPr lang="en-US" altLang="ko-KR" dirty="0" smtClean="0"/>
              <a:t>NZ-AGT-12030</a:t>
            </a:r>
          </a:p>
          <a:p>
            <a:pPr lvl="1" eaLnBrk="1" hangingPunct="1"/>
            <a:r>
              <a:rPr lang="en-US" altLang="ko-KR" dirty="0" smtClean="0"/>
              <a:t>Demo Key includes Capacity expansion. After expired, system should be re-configuration.</a:t>
            </a:r>
          </a:p>
          <a:p>
            <a:pPr lvl="1" eaLnBrk="1" hangingPunct="1">
              <a:buNone/>
            </a:pPr>
            <a:r>
              <a:rPr lang="en-US" altLang="ko-KR" b="1" dirty="0" smtClean="0">
                <a:solidFill>
                  <a:schemeClr val="accent6"/>
                </a:solidFill>
                <a:sym typeface="Wingdings" pitchFamily="2" charset="2"/>
              </a:rPr>
              <a:t> </a:t>
            </a:r>
            <a:r>
              <a:rPr lang="en-US" altLang="ko-KR" b="1" u="sng" dirty="0" smtClean="0">
                <a:solidFill>
                  <a:schemeClr val="accent6"/>
                </a:solidFill>
                <a:sym typeface="Wingdings" pitchFamily="2" charset="2"/>
              </a:rPr>
              <a:t>Capacity will NOT be expanded by Demo Key.</a:t>
            </a:r>
            <a:endParaRPr lang="en-US" altLang="ko-KR" b="1" u="sng" dirty="0" smtClean="0">
              <a:solidFill>
                <a:schemeClr val="accent6"/>
              </a:solidFill>
            </a:endParaRPr>
          </a:p>
          <a:p>
            <a:pPr eaLnBrk="1" hangingPunct="1">
              <a:buNone/>
            </a:pPr>
            <a:endParaRPr lang="en-US" altLang="ko-KR"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A.0Au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텍스트 개체 틀 4"/>
          <p:cNvSpPr>
            <a:spLocks noGrp="1"/>
          </p:cNvSpPr>
          <p:nvPr>
            <p:ph type="body" sz="quarter" idx="20"/>
          </p:nvPr>
        </p:nvSpPr>
        <p:spPr>
          <a:xfrm>
            <a:off x="452438" y="1557338"/>
            <a:ext cx="7720012" cy="1500187"/>
          </a:xfrm>
        </p:spPr>
        <p:txBody>
          <a:bodyPr/>
          <a:lstStyle/>
          <a:p>
            <a:pPr eaLnBrk="1" hangingPunct="1"/>
            <a:r>
              <a:rPr lang="sv-SE" altLang="ko-KR" dirty="0" smtClean="0">
                <a:solidFill>
                  <a:schemeClr val="accent1"/>
                </a:solidFill>
              </a:rPr>
              <a:t>SBG-1000 1.0Au</a:t>
            </a:r>
            <a:endParaRPr lang="en-US" altLang="ko-KR" dirty="0" smtClean="0">
              <a:solidFill>
                <a:schemeClr val="accent1"/>
              </a:solidFill>
            </a:endParaRPr>
          </a:p>
        </p:txBody>
      </p:sp>
      <p:sp>
        <p:nvSpPr>
          <p:cNvPr id="21506" name="텍스트 개체 틀 7"/>
          <p:cNvSpPr>
            <a:spLocks noGrp="1"/>
          </p:cNvSpPr>
          <p:nvPr>
            <p:ph type="body" sz="quarter" idx="22"/>
          </p:nvPr>
        </p:nvSpPr>
        <p:spPr>
          <a:xfrm>
            <a:off x="468313" y="4221163"/>
            <a:ext cx="7704137" cy="50323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ES R&amp;D) iPECS LIK team</a:t>
            </a:r>
            <a:endParaRPr lang="ko-KR" altLang="en-US" dirty="0" smtClean="0"/>
          </a:p>
        </p:txBody>
      </p:sp>
      <p:sp>
        <p:nvSpPr>
          <p:cNvPr id="21507" name="텍스트 개체 틀 8"/>
          <p:cNvSpPr>
            <a:spLocks noGrp="1"/>
          </p:cNvSpPr>
          <p:nvPr>
            <p:ph type="body" sz="quarter" idx="23"/>
          </p:nvPr>
        </p:nvSpPr>
        <p:spPr>
          <a:xfrm>
            <a:off x="468313" y="4652963"/>
            <a:ext cx="7704137" cy="504825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4 Apr 2012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</a:t>
            </a:r>
            <a:endParaRPr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1.0Au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11175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Station Group Jump Buttons added</a:t>
            </a:r>
            <a:endParaRPr lang="en-US" altLang="ko-KR" dirty="0" smtClean="0">
              <a:solidFill>
                <a:schemeClr val="accent6"/>
              </a:solidFill>
            </a:endParaRPr>
          </a:p>
        </p:txBody>
      </p:sp>
      <p:grpSp>
        <p:nvGrpSpPr>
          <p:cNvPr id="2" name="그룹 22"/>
          <p:cNvGrpSpPr/>
          <p:nvPr/>
        </p:nvGrpSpPr>
        <p:grpSpPr>
          <a:xfrm>
            <a:off x="323528" y="1268760"/>
            <a:ext cx="8433974" cy="4608512"/>
            <a:chOff x="323528" y="1484784"/>
            <a:chExt cx="8433974" cy="460851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484784"/>
              <a:ext cx="5493334" cy="3733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168" y="1700808"/>
              <a:ext cx="2673334" cy="2166667"/>
            </a:xfrm>
            <a:prstGeom prst="rect">
              <a:avLst/>
            </a:prstGeom>
            <a:ln>
              <a:noFill/>
            </a:ln>
            <a:effectLst>
              <a:outerShdw blurRad="63500" sx="105000" sy="105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b="66100"/>
            <a:stretch>
              <a:fillRect/>
            </a:stretch>
          </p:blipFill>
          <p:spPr bwMode="auto">
            <a:xfrm>
              <a:off x="4008464" y="4005064"/>
              <a:ext cx="4740000" cy="2088232"/>
            </a:xfrm>
            <a:prstGeom prst="rect">
              <a:avLst/>
            </a:prstGeom>
            <a:ln>
              <a:noFill/>
            </a:ln>
            <a:effectLst>
              <a:outerShdw blurRad="63500" sx="104000" sy="104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모서리가 둥근 직사각형 26"/>
            <p:cNvSpPr/>
            <p:nvPr/>
          </p:nvSpPr>
          <p:spPr>
            <a:xfrm>
              <a:off x="4336926" y="3068960"/>
              <a:ext cx="972000" cy="180000"/>
            </a:xfrm>
            <a:prstGeom prst="roundRect">
              <a:avLst/>
            </a:prstGeom>
            <a:noFill/>
            <a:ln w="38100"/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6209134" y="2963044"/>
              <a:ext cx="899992" cy="1800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아래로 구부러진 화살표 28"/>
            <p:cNvSpPr/>
            <p:nvPr/>
          </p:nvSpPr>
          <p:spPr>
            <a:xfrm rot="8426392">
              <a:off x="5504490" y="3570974"/>
              <a:ext cx="2065659" cy="731520"/>
            </a:xfrm>
            <a:prstGeom prst="curvedDownArrow">
              <a:avLst>
                <a:gd name="adj1" fmla="val 28033"/>
                <a:gd name="adj2" fmla="val 5636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아래로 구부러진 화살표 29"/>
            <p:cNvSpPr/>
            <p:nvPr/>
          </p:nvSpPr>
          <p:spPr>
            <a:xfrm rot="19179640">
              <a:off x="4315361" y="1850356"/>
              <a:ext cx="2065659" cy="731520"/>
            </a:xfrm>
            <a:prstGeom prst="curvedDownArrow">
              <a:avLst>
                <a:gd name="adj1" fmla="val 28033"/>
                <a:gd name="adj2" fmla="val 56368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Added Features – II</a:t>
            </a:r>
            <a:endParaRPr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1.0Au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471" y="1340768"/>
            <a:ext cx="5892857" cy="45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텍스트 개체 틀 18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111750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Paging Access of ALL stations in ONE screen</a:t>
            </a:r>
            <a:endParaRPr lang="en-US" altLang="ko-KR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/>
              <a:t>Fixed IR</a:t>
            </a: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544616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DE-NTP-12019</a:t>
            </a:r>
            <a:endParaRPr lang="en-US" altLang="ko-KR" dirty="0" smtClean="0"/>
          </a:p>
          <a:p>
            <a:pPr lvl="1" eaLnBrk="1" hangingPunct="1"/>
            <a:r>
              <a:rPr lang="en-US" altLang="ko-KR" dirty="0" smtClean="0"/>
              <a:t>Net Station Number type is added in Services &gt; Voice 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 &gt; Station </a:t>
            </a:r>
            <a:r>
              <a:rPr lang="en-US" altLang="ko-KR" dirty="0" smtClean="0"/>
              <a:t>Data &gt; </a:t>
            </a:r>
            <a:r>
              <a:rPr lang="en-US" altLang="ko-KR" dirty="0" smtClean="0"/>
              <a:t>Flex Button Assignment menu.</a:t>
            </a:r>
            <a:endParaRPr lang="en-US" altLang="ko-KR" dirty="0" smtClean="0"/>
          </a:p>
          <a:p>
            <a:pPr lvl="1" eaLnBrk="1" hangingPunct="1"/>
            <a:endParaRPr lang="en-US" altLang="ko-KR" dirty="0" smtClean="0"/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</a:t>
            </a: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1.0Au</a:t>
            </a:r>
            <a:endParaRPr kumimoji="0" lang="fr-FR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0c35bc8a-032a-4b2e-a110-5efece2ead1d"/>
          <p:cNvPicPr>
            <a:picLocks noChangeAspect="1" noChangeArrowheads="1"/>
          </p:cNvPicPr>
          <p:nvPr/>
        </p:nvPicPr>
        <p:blipFill>
          <a:blip r:embed="rId2" cstate="print"/>
          <a:srcRect l="20649" t="10718"/>
          <a:stretch>
            <a:fillRect/>
          </a:stretch>
        </p:blipFill>
        <p:spPr bwMode="auto">
          <a:xfrm>
            <a:off x="5386719" y="3501008"/>
            <a:ext cx="357776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Capacity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3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7571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Capacity Lock Key is added</a:t>
            </a:r>
            <a:endParaRPr lang="en-US" altLang="ko-KR" dirty="0" smtClean="0">
              <a:sym typeface="Wingdings" pitchFamily="2" charset="2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971600" y="11967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DECT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Lock Key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VoIP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Station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Disable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Extended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24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Enable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Extended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24</a:t>
                      </a:r>
                      <a:endParaRPr lang="ko-KR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5" name="텍스트 개체 틀 12"/>
          <p:cNvSpPr txBox="1">
            <a:spLocks/>
          </p:cNvSpPr>
          <p:nvPr/>
        </p:nvSpPr>
        <p:spPr bwMode="auto">
          <a:xfrm>
            <a:off x="251520" y="3501008"/>
            <a:ext cx="50405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000" b="1" dirty="0" smtClean="0">
                <a:solidFill>
                  <a:srgbClr val="FF0000"/>
                </a:solidFill>
                <a:latin typeface="+mn-lt"/>
                <a:ea typeface="+mn-ea"/>
                <a:sym typeface="Wingdings" pitchFamily="2" charset="2"/>
              </a:rPr>
              <a:t>Remove R1141</a:t>
            </a:r>
            <a:r>
              <a:rPr kumimoji="0" lang="en-US" altLang="ko-KR" sz="2000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 on the bottom side PCB near U17 CPLD</a:t>
            </a:r>
          </a:p>
          <a:p>
            <a:pPr marL="800100" lvl="1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000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Hardware Version will be shown as “05” not “01”.</a:t>
            </a:r>
          </a:p>
          <a:p>
            <a:pPr marL="800100" lvl="1" indent="-342900">
              <a:spcBef>
                <a:spcPct val="20000"/>
              </a:spcBef>
              <a:buClr>
                <a:srgbClr val="00285E"/>
              </a:buClr>
              <a:buFont typeface="Arial" charset="0"/>
              <a:buChar char="›"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Contact to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  <a:hlinkClick r:id="rId3"/>
              </a:rPr>
              <a:t>myoungsup.shin@lgericsson.com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for the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detail.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6" name="텍스트 개체 틀 12"/>
          <p:cNvSpPr txBox="1">
            <a:spLocks/>
          </p:cNvSpPr>
          <p:nvPr/>
        </p:nvSpPr>
        <p:spPr bwMode="auto">
          <a:xfrm>
            <a:off x="467544" y="3068960"/>
            <a:ext cx="83529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Char char="›"/>
              <a:tabLst/>
              <a:defRPr/>
            </a:pPr>
            <a:r>
              <a:rPr kumimoji="0" lang="en-US" altLang="ko-KR" sz="2400" dirty="0" smtClean="0">
                <a:solidFill>
                  <a:schemeClr val="bg2"/>
                </a:solidFill>
                <a:latin typeface="+mn-lt"/>
                <a:ea typeface="+mn-ea"/>
                <a:sym typeface="Wingdings" pitchFamily="2" charset="2"/>
              </a:rPr>
              <a:t>H/W ECO should be applied to the old H/W without DECT</a:t>
            </a: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Nation Code and DECT Usage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03709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Nation Code can be modified in Web GUI</a:t>
            </a:r>
          </a:p>
          <a:p>
            <a:pPr eaLnBrk="1" hangingPunct="1"/>
            <a:r>
              <a:rPr lang="en-US" altLang="ko-KR" dirty="0" smtClean="0">
                <a:sym typeface="Wingdings" pitchFamily="2" charset="2"/>
              </a:rPr>
              <a:t>DECT Usage is added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t="12156"/>
          <a:stretch>
            <a:fillRect/>
          </a:stretch>
        </p:blipFill>
        <p:spPr bwMode="auto">
          <a:xfrm>
            <a:off x="971600" y="1700808"/>
            <a:ext cx="7009524" cy="41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932040" y="4067200"/>
            <a:ext cx="3888432" cy="833663"/>
          </a:xfrm>
          <a:prstGeom prst="wedgeRectCallout">
            <a:avLst>
              <a:gd name="adj1" fmla="val -88695"/>
              <a:gd name="adj2" fmla="val -10091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Nation Code and DECT Usage can be modified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only right after Restore Factory Settings.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If Nation Code or DECT Usage is modified,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SBG will be restarted and all Voice DB will be initialized.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932040" y="4077072"/>
            <a:ext cx="3888432" cy="833663"/>
          </a:xfrm>
          <a:prstGeom prst="wedgeRectCallout">
            <a:avLst>
              <a:gd name="adj1" fmla="val -104862"/>
              <a:gd name="adj2" fmla="val 6074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Nation Code and DECT Usage can be modified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only right after Restore Factory Settings.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If Nation Code or DECT Usage is modified,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SBG will be restarted and all Voice DB will be initialized.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I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41326"/>
          <a:stretch>
            <a:fillRect/>
          </a:stretch>
        </p:blipFill>
        <p:spPr bwMode="auto">
          <a:xfrm>
            <a:off x="553219" y="1412776"/>
            <a:ext cx="81232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모서리가 둥근 직사각형 55"/>
          <p:cNvSpPr/>
          <p:nvPr/>
        </p:nvSpPr>
        <p:spPr>
          <a:xfrm>
            <a:off x="611560" y="1916832"/>
            <a:ext cx="864096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940152" y="1916832"/>
            <a:ext cx="864096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907704" y="1628800"/>
            <a:ext cx="2232248" cy="371998"/>
          </a:xfrm>
          <a:prstGeom prst="wedgeRectCallout">
            <a:avLst>
              <a:gd name="adj1" fmla="val -76595"/>
              <a:gd name="adj2" fmla="val 60937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Language Selection is added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4211960" y="1628800"/>
            <a:ext cx="1656184" cy="371998"/>
          </a:xfrm>
          <a:prstGeom prst="wedgeRectCallout">
            <a:avLst>
              <a:gd name="adj1" fmla="val 65515"/>
              <a:gd name="adj2" fmla="val 4301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Web Phone is added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503709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Language Selection and Web Phone are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0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Summary page is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II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t="10678"/>
          <a:stretch>
            <a:fillRect/>
          </a:stretch>
        </p:blipFill>
        <p:spPr bwMode="auto">
          <a:xfrm>
            <a:off x="964288" y="1268760"/>
            <a:ext cx="6200000" cy="479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DECT Registration is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III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3188"/>
          <a:stretch>
            <a:fillRect/>
          </a:stretch>
        </p:blipFill>
        <p:spPr bwMode="auto">
          <a:xfrm>
            <a:off x="702749" y="1268760"/>
            <a:ext cx="804571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68313" y="764704"/>
            <a:ext cx="8207375" cy="935038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CODEC Priority and Fail Over are added</a:t>
            </a:r>
            <a:endParaRPr lang="en-US" altLang="ko-KR" dirty="0" smtClean="0">
              <a:sym typeface="Wingdings" pitchFamily="2" charset="2"/>
            </a:endParaRP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r>
              <a:rPr lang="fr-FR" altLang="ko-KR" dirty="0" smtClean="0"/>
              <a:t>Added Feature - IV</a:t>
            </a:r>
          </a:p>
          <a:p>
            <a:pPr fontAlgn="base">
              <a:spcAft>
                <a:spcPct val="0"/>
              </a:spcAft>
              <a:buFont typeface="Arial" charset="0"/>
              <a:buNone/>
              <a:defRPr/>
            </a:pPr>
            <a:endParaRPr dirty="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t="19414"/>
          <a:stretch>
            <a:fillRect/>
          </a:stretch>
        </p:blipFill>
        <p:spPr bwMode="auto">
          <a:xfrm>
            <a:off x="962939" y="1307232"/>
            <a:ext cx="6921429" cy="5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355976" y="4055242"/>
            <a:ext cx="2952328" cy="525886"/>
          </a:xfrm>
          <a:prstGeom prst="wedgeRectCallout">
            <a:avLst>
              <a:gd name="adj1" fmla="val -66030"/>
              <a:gd name="adj2" fmla="val -531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1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Default CODEC Priority when all “none”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g.711-u &gt; g.711-a &gt; g.723 &gt; g.729 &gt; g.729a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860032" y="4725144"/>
            <a:ext cx="3384376" cy="1295327"/>
          </a:xfrm>
          <a:prstGeom prst="wedgeRectCallout">
            <a:avLst>
              <a:gd name="adj1" fmla="val -77742"/>
              <a:gd name="adj2" fmla="val -1729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 anchor="ctr" anchorCtr="0">
            <a:spAutoFit/>
          </a:bodyPr>
          <a:lstStyle/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If 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Fail Over Usage set to “ON”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No Response Time to Fail Over has 3 ~ 10 seconds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Fail Over CO Group Number has 1 ~ 5 CO Group</a:t>
            </a:r>
          </a:p>
          <a:p>
            <a:pPr eaLnBrk="0" hangingPunct="0"/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then SIP Call Fail Over to PSTN Backup CO Group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after No Response Time</a:t>
            </a:r>
          </a:p>
          <a:p>
            <a:pPr eaLnBrk="0" hangingPunct="0">
              <a:buFont typeface="Arial" pitchFamily="34" charset="0"/>
              <a:buChar char="•"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directly when WAN link fault</a:t>
            </a:r>
            <a:endParaRPr kumimoji="0" lang="en-US" altLang="ko-KR" sz="10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 bwMode="auto">
          <a:xfrm>
            <a:off x="467544" y="116632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r>
              <a:rPr kumimoji="0" lang="fr-FR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A.0Am</a:t>
            </a:r>
          </a:p>
          <a:p>
            <a:pPr marL="342900" marR="0" lvl="0" indent="-342900" algn="r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5E"/>
              </a:buClr>
              <a:buSzTx/>
              <a:buFont typeface="Arial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g-ericsson 템플렛서식파일">
  <a:themeElements>
    <a:clrScheme name="LG-Ericsson">
      <a:dk1>
        <a:srgbClr val="595959"/>
      </a:dk1>
      <a:lt1>
        <a:srgbClr val="FFFFFF"/>
      </a:lt1>
      <a:dk2>
        <a:srgbClr val="00285E"/>
      </a:dk2>
      <a:lt2>
        <a:srgbClr val="595959"/>
      </a:lt2>
      <a:accent1>
        <a:srgbClr val="00285E"/>
      </a:accent1>
      <a:accent2>
        <a:srgbClr val="89BA17"/>
      </a:accent2>
      <a:accent3>
        <a:srgbClr val="F08A00"/>
      </a:accent3>
      <a:accent4>
        <a:srgbClr val="595959"/>
      </a:accent4>
      <a:accent5>
        <a:srgbClr val="00A9D4"/>
      </a:accent5>
      <a:accent6>
        <a:srgbClr val="C5003D"/>
      </a:accent6>
      <a:hlink>
        <a:srgbClr val="7B0664"/>
      </a:hlink>
      <a:folHlink>
        <a:srgbClr val="00A9D4"/>
      </a:folHlink>
    </a:clrScheme>
    <a:fontScheme name="LG-Ericsson">
      <a:majorFont>
        <a:latin typeface="Ericsson Sans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lg-ericsson 템플렛서식파일</Template>
  <TotalTime>4425</TotalTime>
  <Words>1355</Words>
  <Application>Microsoft Office PowerPoint</Application>
  <PresentationFormat>화면 슬라이드 쇼(4:3)</PresentationFormat>
  <Paragraphs>327</Paragraphs>
  <Slides>39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lg-ericsson 템플렛서식파일</vt:lpstr>
      <vt:lpstr>Acrobat Document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LG-Ericsson Powerpoint Template</dc:title>
  <dc:creator>LG-Ericsson</dc:creator>
  <cp:lastModifiedBy>조항석</cp:lastModifiedBy>
  <cp:revision>434</cp:revision>
  <dcterms:created xsi:type="dcterms:W3CDTF">2010-07-08T02:03:15Z</dcterms:created>
  <dcterms:modified xsi:type="dcterms:W3CDTF">2012-04-13T07:02:47Z</dcterms:modified>
</cp:coreProperties>
</file>