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  <p:sldMasterId id="2147483875" r:id="rId2"/>
    <p:sldMasterId id="2147483876" r:id="rId3"/>
    <p:sldMasterId id="2147483877" r:id="rId4"/>
    <p:sldMasterId id="2147483878" r:id="rId5"/>
  </p:sldMasterIdLst>
  <p:notesMasterIdLst>
    <p:notesMasterId r:id="rId43"/>
  </p:notesMasterIdLst>
  <p:handoutMasterIdLst>
    <p:handoutMasterId r:id="rId44"/>
  </p:handoutMasterIdLst>
  <p:sldIdLst>
    <p:sldId id="1680" r:id="rId6"/>
    <p:sldId id="1694" r:id="rId7"/>
    <p:sldId id="1732" r:id="rId8"/>
    <p:sldId id="1728" r:id="rId9"/>
    <p:sldId id="1626" r:id="rId10"/>
    <p:sldId id="1726" r:id="rId11"/>
    <p:sldId id="1724" r:id="rId12"/>
    <p:sldId id="1731" r:id="rId13"/>
    <p:sldId id="1727" r:id="rId14"/>
    <p:sldId id="1682" r:id="rId15"/>
    <p:sldId id="1696" r:id="rId16"/>
    <p:sldId id="1684" r:id="rId17"/>
    <p:sldId id="1685" r:id="rId18"/>
    <p:sldId id="1689" r:id="rId19"/>
    <p:sldId id="1690" r:id="rId20"/>
    <p:sldId id="1668" r:id="rId21"/>
    <p:sldId id="1693" r:id="rId22"/>
    <p:sldId id="1730" r:id="rId23"/>
    <p:sldId id="1691" r:id="rId24"/>
    <p:sldId id="1692" r:id="rId25"/>
    <p:sldId id="1713" r:id="rId26"/>
    <p:sldId id="1702" r:id="rId27"/>
    <p:sldId id="1715" r:id="rId28"/>
    <p:sldId id="1704" r:id="rId29"/>
    <p:sldId id="1705" r:id="rId30"/>
    <p:sldId id="1717" r:id="rId31"/>
    <p:sldId id="1707" r:id="rId32"/>
    <p:sldId id="1719" r:id="rId33"/>
    <p:sldId id="1709" r:id="rId34"/>
    <p:sldId id="1721" r:id="rId35"/>
    <p:sldId id="1720" r:id="rId36"/>
    <p:sldId id="1722" r:id="rId37"/>
    <p:sldId id="1723" r:id="rId38"/>
    <p:sldId id="1733" r:id="rId39"/>
    <p:sldId id="1734" r:id="rId40"/>
    <p:sldId id="1735" r:id="rId41"/>
    <p:sldId id="1625" r:id="rId42"/>
  </p:sldIdLst>
  <p:sldSz cx="9144000" cy="5143500" type="screen16x9"/>
  <p:notesSz cx="6807200" cy="9939338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32">
          <p15:clr>
            <a:srgbClr val="A4A3A4"/>
          </p15:clr>
        </p15:guide>
        <p15:guide id="2" orient="horz" pos="1433">
          <p15:clr>
            <a:srgbClr val="A4A3A4"/>
          </p15:clr>
        </p15:guide>
        <p15:guide id="3" orient="horz" pos="362">
          <p15:clr>
            <a:srgbClr val="A4A3A4"/>
          </p15:clr>
        </p15:guide>
        <p15:guide id="4" orient="horz" pos="2675">
          <p15:clr>
            <a:srgbClr val="A4A3A4"/>
          </p15:clr>
        </p15:guide>
        <p15:guide id="5" orient="horz" pos="2079">
          <p15:clr>
            <a:srgbClr val="A4A3A4"/>
          </p15:clr>
        </p15:guide>
        <p15:guide id="6" orient="horz" pos="2522">
          <p15:clr>
            <a:srgbClr val="A4A3A4"/>
          </p15:clr>
        </p15:guide>
        <p15:guide id="7" orient="horz" pos="668">
          <p15:clr>
            <a:srgbClr val="A4A3A4"/>
          </p15:clr>
        </p15:guide>
        <p15:guide id="8" pos="158">
          <p15:clr>
            <a:srgbClr val="A4A3A4"/>
          </p15:clr>
        </p15:guide>
        <p15:guide id="9" pos="5080">
          <p15:clr>
            <a:srgbClr val="A4A3A4"/>
          </p15:clr>
        </p15:guide>
        <p15:guide id="10" pos="2154">
          <p15:clr>
            <a:srgbClr val="A4A3A4"/>
          </p15:clr>
        </p15:guide>
        <p15:guide id="11" pos="3833">
          <p15:clr>
            <a:srgbClr val="A4A3A4"/>
          </p15:clr>
        </p15:guide>
        <p15:guide id="12" pos="1020">
          <p15:clr>
            <a:srgbClr val="A4A3A4"/>
          </p15:clr>
        </p15:guide>
        <p15:guide id="13" pos="3016">
          <p15:clr>
            <a:srgbClr val="A4A3A4"/>
          </p15:clr>
        </p15:guide>
        <p15:guide id="14" pos="5738">
          <p15:clr>
            <a:srgbClr val="A4A3A4"/>
          </p15:clr>
        </p15:guide>
        <p15:guide id="15" pos="56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FF00"/>
    <a:srgbClr val="FF0000"/>
    <a:srgbClr val="FFCCFF"/>
    <a:srgbClr val="CCFFFF"/>
    <a:srgbClr val="FFFFCC"/>
    <a:srgbClr val="CCFFCC"/>
    <a:srgbClr val="3399FF"/>
    <a:srgbClr val="33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1" autoAdjust="0"/>
    <p:restoredTop sz="96769" autoAdjust="0"/>
  </p:normalViewPr>
  <p:slideViewPr>
    <p:cSldViewPr snapToGrid="0">
      <p:cViewPr varScale="1">
        <p:scale>
          <a:sx n="115" d="100"/>
          <a:sy n="115" d="100"/>
        </p:scale>
        <p:origin x="96" y="72"/>
      </p:cViewPr>
      <p:guideLst>
        <p:guide orient="horz" pos="3032"/>
        <p:guide orient="horz" pos="1433"/>
        <p:guide orient="horz" pos="362"/>
        <p:guide orient="horz" pos="2675"/>
        <p:guide orient="horz" pos="2079"/>
        <p:guide orient="horz" pos="2522"/>
        <p:guide orient="horz" pos="668"/>
        <p:guide pos="158"/>
        <p:guide pos="5080"/>
        <p:guide pos="2154"/>
        <p:guide pos="3833"/>
        <p:guide pos="1020"/>
        <p:guide pos="3016"/>
        <p:guide pos="5738"/>
        <p:guide pos="5670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02"/>
    </p:cViewPr>
  </p:sorterViewPr>
  <p:notesViewPr>
    <p:cSldViewPr snapToGrid="0">
      <p:cViewPr>
        <p:scale>
          <a:sx n="100" d="100"/>
          <a:sy n="100" d="100"/>
        </p:scale>
        <p:origin x="-1650" y="-72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785" cy="5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l" defTabSz="914000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877" y="0"/>
            <a:ext cx="2896478" cy="5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r" defTabSz="914000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762"/>
            <a:ext cx="2972785" cy="45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7" rIns="91413" bIns="45707" numCol="1" anchor="b" anchorCtr="0" compatLnSpc="1">
            <a:prstTxWarp prst="textNoShape">
              <a:avLst/>
            </a:prstTxWarp>
          </a:bodyPr>
          <a:lstStyle>
            <a:lvl1pPr algn="l" defTabSz="914000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877" y="9449762"/>
            <a:ext cx="2896478" cy="45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7" rIns="91413" bIns="45707" numCol="1" anchor="b" anchorCtr="0" compatLnSpc="1">
            <a:prstTxWarp prst="textNoShape">
              <a:avLst/>
            </a:prstTxWarp>
          </a:bodyPr>
          <a:lstStyle>
            <a:lvl1pPr algn="r" defTabSz="914000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9474510A-949B-4B61-A4F0-139D9309E71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5618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29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algn="l" defTabSz="914000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082" y="0"/>
            <a:ext cx="2950529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algn="r" defTabSz="914000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6125"/>
            <a:ext cx="662463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93" y="4720908"/>
            <a:ext cx="5443216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814"/>
            <a:ext cx="2950529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8" rIns="91397" bIns="45698" numCol="1" anchor="b" anchorCtr="0" compatLnSpc="1">
            <a:prstTxWarp prst="textNoShape">
              <a:avLst/>
            </a:prstTxWarp>
          </a:bodyPr>
          <a:lstStyle>
            <a:lvl1pPr algn="l" defTabSz="914000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8" rIns="91397" bIns="45698" numCol="1" anchor="b" anchorCtr="0" compatLnSpc="1">
            <a:prstTxWarp prst="textNoShape">
              <a:avLst/>
            </a:prstTxWarp>
          </a:bodyPr>
          <a:lstStyle>
            <a:lvl1pPr algn="r" defTabSz="914000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9D616801-5FB1-430D-B868-5D3955BF52E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4665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0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3916" indent="-286121" algn="l" defTabSz="9140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4486" indent="-228897" algn="l" defTabSz="9140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2280" indent="-228897" algn="l" defTabSz="9140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60075" indent="-228897" algn="l" defTabSz="9140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7869" indent="-228897" defTabSz="9140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5663" indent="-228897" defTabSz="9140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33458" indent="-228897" defTabSz="9140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91252" indent="-228897" defTabSz="9140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07A96E-2B73-4737-93CB-120C391A3A24}" type="slidenum">
              <a:rPr lang="en-US" altLang="ja-JP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ja-JP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3" y="4720908"/>
            <a:ext cx="5446396" cy="44729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sz="800" dirty="0"/>
          </a:p>
          <a:p>
            <a:pPr eaLnBrk="1" hangingPunct="1"/>
            <a:endParaRPr lang="en-GB" altLang="ja-JP" sz="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2FB1CC-F27E-4138-B6CF-D16DD8AE896E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/>
          <a:p>
            <a:pPr eaLnBrk="1" hangingPunct="1"/>
            <a:endParaRPr lang="ja-JP" alt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2FB1CC-F27E-4138-B6CF-D16DD8AE896E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/>
          <a:p>
            <a:pPr eaLnBrk="1" hangingPunct="1"/>
            <a:endParaRPr lang="ja-JP" alt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5082" y="9441814"/>
            <a:ext cx="295052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8693-331B-4839-A331-209B6D03B69D}" type="slidenum">
              <a:rPr lang="en-US" altLang="ja-JP">
                <a:latin typeface="ArialMT" charset="-128"/>
                <a:ea typeface="ArialMT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ja-JP" dirty="0">
              <a:latin typeface="ArialMT" charset="-128"/>
              <a:ea typeface="ArialMT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24638" cy="3725863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91E8C-BDA9-46A4-B150-D05DE6638BAC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129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2CD71-B206-4FF3-8D00-3C13AED82DD0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2914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FD18B-5959-4202-B1B6-0E314182E9BA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068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88F18-F5E2-4073-BC0E-50C24522C6E6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798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42B1-3F11-448A-A1E4-D0D2AF399255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0980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A12B-F34F-4BE9-BFEF-0F6301FEFAC8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9057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5BF6F-0CF8-43ED-BA70-862C13FDDE0C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601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BAE2-C954-47C5-8542-DEE378328F67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6075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5E86-DEB2-44E2-9A74-445620B1B9BC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6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DDBE-81C3-4B2D-94CA-8ED602859898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7438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4AFBA-91D5-45E3-B15B-ADCCCCC82DD2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307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EEF2-3BB9-4A86-8697-8F897E4CB2ED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0851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01E25-28B8-49EB-98CF-B6BD0158FFF8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2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7ADD4-DA66-4DE8-8E80-0E0F21943FF5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4312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C5956-945E-45B0-B8CC-36F73D41FF80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63914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EE29-C03C-4E21-84EB-49BD8B7FD6B6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028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EC17-A16D-4EF2-8E45-E9467AC5D007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93075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5D5F-AF8C-4B7A-86C0-586D9B7ECA80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6108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9E246-2ADD-45E5-BEE3-7C4726778840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5524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A231-9D34-45FC-9653-181CB95B0E93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3963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50CED-337C-4E5F-AD89-4EB68593641F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9261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2BAA-B02D-4A1B-BF2C-3AA10119E045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692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C7C0-74E8-45C8-843C-E252752ACCD6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168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C1A0-A039-4CB1-A9E5-36FFF8B74C2F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7095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AD27-44B8-4AB8-805D-FA6C4341CF40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1607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B8FC-B3DA-423E-884C-80E7DB1F38A3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6242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3E822-337B-4C73-B0EA-B23CECBAEA9B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1329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93BE-0E74-4E60-96E9-2DD408D231F5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6080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F480-E1E0-4139-9C11-926380CE0D43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3432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E713-6559-4590-9143-F5996A7E84AA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5861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2A8AE-A3C0-4CCC-9E3C-D03A555A8362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125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8FC54-4A8F-48D0-8AF9-B7C70F2656EB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4279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79BF9-1186-4B72-A7FD-D5944A2A10E5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81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CBFA-C25C-48AA-B92B-0B5A496FCDF5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1663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2B6D-ED2E-4E27-9051-7E960EA79AD5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1378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B2AD0-2E2A-480B-9D0C-9A280DD35015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7311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970B-AB88-4DF9-931D-F76A10C715A2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63758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C278-051F-4146-A183-E2C6E50E61A8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2657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5374-A7B9-40C1-8980-14FBCB44DB0E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5639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8A2B-328A-485C-B0B8-481808D899B2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65183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611E-2B6B-42C5-A853-815658EB9D2F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8211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4A91D-9347-4F9E-A40B-7CA9FC4890C3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1074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E4DCC-9E2A-4F07-A7F2-EE4F2358C466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00711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C871-09D0-4FC9-8E75-ABDB0B63A3A1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2108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7D96-BBB3-4BB6-933D-39AD77C87B06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4941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743C5-5419-4904-8736-3E2E1384D3BC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0512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7A934-CB46-4F34-BA20-F2DE9FC7B9B5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8284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9B61-8231-4587-AFAF-DBA64B37511F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7457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94B0-08CB-432E-A003-9EF3F664439C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9852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FCBB-A5B1-485D-9958-BC720B91218F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5614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AE2D-26B1-427D-AE9E-66804712235F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41138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6B318-7B48-48B5-8972-DD4CDCF448DF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479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AA4D-3038-416F-A59F-6C50E5C3A1B9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720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ED88-8CD3-42CC-9AEA-DC172FD7C5FB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345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C50E-0263-404E-B1CC-A17195F7C74B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60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F9CF-0CE0-4232-9633-F139F0ADF5A3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984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A96FE070-C465-4112-9AC9-709AD927FE59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pic>
        <p:nvPicPr>
          <p:cNvPr id="1028" name="Picture 4" descr="02903070010_prsのコピ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1" y="1"/>
            <a:ext cx="9142413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6" descr="名称未設定-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1" y="465535"/>
            <a:ext cx="9180513" cy="12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8671201" y="49149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0681E8E-544E-424A-912F-6972E6B2D763}" type="slidenum">
              <a:rPr lang="ja-JP" altLang="en-US" sz="1400"/>
              <a:pPr eaLnBrk="1" hangingPunct="1"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58A47670-6C49-4D42-A613-C88530411437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pic>
        <p:nvPicPr>
          <p:cNvPr id="2051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1" y="1"/>
            <a:ext cx="9142413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9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6" descr="名称未設定-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1" y="465535"/>
            <a:ext cx="9180513" cy="12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57150" y="589360"/>
            <a:ext cx="9048750" cy="322659"/>
            <a:chOff x="36" y="487"/>
            <a:chExt cx="5700" cy="271"/>
          </a:xfrm>
        </p:grpSpPr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en-US" b="1" u="sng" dirty="0">
                <a:latin typeface="ＭＳ Ｐゴシック" pitchFamily="50" charset="-128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en-US" b="1" u="sng" dirty="0">
                <a:latin typeface="ＭＳ Ｐゴシック" pitchFamily="50" charset="-128"/>
              </a:endParaRPr>
            </a:p>
          </p:txBody>
        </p:sp>
        <p:grpSp>
          <p:nvGrpSpPr>
            <p:cNvPr id="2058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059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17 w 199"/>
                  <a:gd name="T1" fmla="*/ 0 h 306"/>
                  <a:gd name="T2" fmla="*/ 22 w 199"/>
                  <a:gd name="T3" fmla="*/ 5 h 306"/>
                  <a:gd name="T4" fmla="*/ 10 w 199"/>
                  <a:gd name="T5" fmla="*/ 18 h 306"/>
                  <a:gd name="T6" fmla="*/ 22 w 199"/>
                  <a:gd name="T7" fmla="*/ 32 h 306"/>
                  <a:gd name="T8" fmla="*/ 17 w 199"/>
                  <a:gd name="T9" fmla="*/ 37 h 306"/>
                  <a:gd name="T10" fmla="*/ 0 w 199"/>
                  <a:gd name="T11" fmla="*/ 18 h 306"/>
                  <a:gd name="T12" fmla="*/ 17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060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17 w 199"/>
                  <a:gd name="T1" fmla="*/ 0 h 306"/>
                  <a:gd name="T2" fmla="*/ 22 w 199"/>
                  <a:gd name="T3" fmla="*/ 5 h 306"/>
                  <a:gd name="T4" fmla="*/ 10 w 199"/>
                  <a:gd name="T5" fmla="*/ 18 h 306"/>
                  <a:gd name="T6" fmla="*/ 22 w 199"/>
                  <a:gd name="T7" fmla="*/ 32 h 306"/>
                  <a:gd name="T8" fmla="*/ 17 w 199"/>
                  <a:gd name="T9" fmla="*/ 37 h 306"/>
                  <a:gd name="T10" fmla="*/ 0 w 199"/>
                  <a:gd name="T11" fmla="*/ 18 h 306"/>
                  <a:gd name="T12" fmla="*/ 17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2055" name="Rectangle 12"/>
          <p:cNvSpPr>
            <a:spLocks noChangeArrowheads="1"/>
          </p:cNvSpPr>
          <p:nvPr userDrawn="1"/>
        </p:nvSpPr>
        <p:spPr bwMode="auto">
          <a:xfrm>
            <a:off x="8671201" y="49149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707CC61-4CC4-4A80-B0B9-36DE099BAC2C}" type="slidenum">
              <a:rPr lang="ja-JP" altLang="en-US" sz="1400"/>
              <a:pPr eaLnBrk="1" hangingPunct="1"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C7B027E4-A90C-409E-959A-4A32FCFFBE32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pic>
        <p:nvPicPr>
          <p:cNvPr id="3076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495425"/>
            <a:ext cx="9144000" cy="16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078" name="Rectangle 7"/>
          <p:cNvSpPr>
            <a:spLocks noChangeArrowheads="1"/>
          </p:cNvSpPr>
          <p:nvPr userDrawn="1"/>
        </p:nvSpPr>
        <p:spPr bwMode="auto">
          <a:xfrm>
            <a:off x="8671201" y="49149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BD01EBB-C307-49FB-ADF4-AA3F65FAF302}" type="slidenum">
              <a:rPr lang="ja-JP" altLang="en-US" sz="1400"/>
              <a:pPr eaLnBrk="1" hangingPunct="1"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0D8CFDAD-0C58-4E91-91D1-130A83BC8728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pic>
        <p:nvPicPr>
          <p:cNvPr id="4099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1" y="1"/>
            <a:ext cx="9142413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9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6" descr="名称未設定-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1" y="465535"/>
            <a:ext cx="9180513" cy="12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57150" y="589360"/>
            <a:ext cx="9048750" cy="322659"/>
            <a:chOff x="36" y="487"/>
            <a:chExt cx="5700" cy="271"/>
          </a:xfrm>
        </p:grpSpPr>
        <p:sp>
          <p:nvSpPr>
            <p:cNvPr id="4105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en-US" b="1" u="sng" dirty="0">
                <a:latin typeface="ＭＳ Ｐゴシック" pitchFamily="50" charset="-128"/>
              </a:endParaRPr>
            </a:p>
          </p:txBody>
        </p:sp>
        <p:sp>
          <p:nvSpPr>
            <p:cNvPr id="4106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ja-JP" altLang="en-US" b="1" u="sng" dirty="0">
                <a:latin typeface="ＭＳ Ｐゴシック" pitchFamily="50" charset="-128"/>
              </a:endParaRPr>
            </a:p>
          </p:txBody>
        </p:sp>
        <p:grpSp>
          <p:nvGrpSpPr>
            <p:cNvPr id="4107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4108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17 w 199"/>
                  <a:gd name="T1" fmla="*/ 0 h 306"/>
                  <a:gd name="T2" fmla="*/ 22 w 199"/>
                  <a:gd name="T3" fmla="*/ 5 h 306"/>
                  <a:gd name="T4" fmla="*/ 10 w 199"/>
                  <a:gd name="T5" fmla="*/ 18 h 306"/>
                  <a:gd name="T6" fmla="*/ 22 w 199"/>
                  <a:gd name="T7" fmla="*/ 32 h 306"/>
                  <a:gd name="T8" fmla="*/ 17 w 199"/>
                  <a:gd name="T9" fmla="*/ 37 h 306"/>
                  <a:gd name="T10" fmla="*/ 0 w 199"/>
                  <a:gd name="T11" fmla="*/ 18 h 306"/>
                  <a:gd name="T12" fmla="*/ 17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4109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17 w 199"/>
                  <a:gd name="T1" fmla="*/ 0 h 306"/>
                  <a:gd name="T2" fmla="*/ 22 w 199"/>
                  <a:gd name="T3" fmla="*/ 5 h 306"/>
                  <a:gd name="T4" fmla="*/ 10 w 199"/>
                  <a:gd name="T5" fmla="*/ 18 h 306"/>
                  <a:gd name="T6" fmla="*/ 22 w 199"/>
                  <a:gd name="T7" fmla="*/ 32 h 306"/>
                  <a:gd name="T8" fmla="*/ 17 w 199"/>
                  <a:gd name="T9" fmla="*/ 37 h 306"/>
                  <a:gd name="T10" fmla="*/ 0 w 199"/>
                  <a:gd name="T11" fmla="*/ 18 h 306"/>
                  <a:gd name="T12" fmla="*/ 17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0" y="4929188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104" name="Rectangle 13"/>
          <p:cNvSpPr>
            <a:spLocks noChangeArrowheads="1"/>
          </p:cNvSpPr>
          <p:nvPr userDrawn="1"/>
        </p:nvSpPr>
        <p:spPr bwMode="auto">
          <a:xfrm>
            <a:off x="8671201" y="49149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92244A-0B9F-41EE-96D9-714A2339CBA7}" type="slidenum">
              <a:rPr lang="ja-JP" altLang="en-US" sz="1400"/>
              <a:pPr eaLnBrk="1" hangingPunct="1"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D16C6AFE-8861-4283-8BBB-CDD2DFBA559F}" type="datetimeFigureOut">
              <a:rPr lang="ja-JP" altLang="en-US"/>
              <a:pPr>
                <a:defRPr/>
              </a:pPr>
              <a:t>2018/2/27</a:t>
            </a:fld>
            <a:endParaRPr lang="en-US" altLang="ja-JP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pic>
        <p:nvPicPr>
          <p:cNvPr id="5124" name="Picture 4" descr="名称未設定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3"/>
            <a:ext cx="9144000" cy="274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2903070010_prsのコピ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483519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product photo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0578"/>
            <a:ext cx="9144000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879476" y="1515471"/>
            <a:ext cx="73755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800" b="1" dirty="0" smtClean="0">
                <a:solidFill>
                  <a:schemeClr val="bg1"/>
                </a:solidFill>
                <a:sym typeface="ＭＳ Ｐゴシック" pitchFamily="50" charset="-128"/>
              </a:rPr>
              <a:t>Release Note by </a:t>
            </a:r>
            <a:br>
              <a:rPr lang="en-US" altLang="ja-JP" sz="800" b="1" dirty="0" smtClean="0">
                <a:solidFill>
                  <a:schemeClr val="bg1"/>
                </a:solidFill>
                <a:sym typeface="ＭＳ Ｐゴシック" pitchFamily="50" charset="-128"/>
              </a:rPr>
            </a:br>
            <a:r>
              <a:rPr lang="en-US" altLang="ja-JP" sz="3600" b="1" dirty="0" smtClean="0">
                <a:solidFill>
                  <a:schemeClr val="bg1"/>
                </a:solidFill>
                <a:sym typeface="ＭＳ Ｐゴシック" pitchFamily="50" charset="-128"/>
              </a:rPr>
              <a:t>KX-NS </a:t>
            </a:r>
            <a:r>
              <a:rPr lang="en-US" altLang="ja-JP" sz="3600" b="1" dirty="0" smtClean="0">
                <a:solidFill>
                  <a:schemeClr val="bg1"/>
                </a:solidFill>
                <a:sym typeface="ＭＳ Ｐゴシック" pitchFamily="50" charset="-128"/>
              </a:rPr>
              <a:t>Version </a:t>
            </a:r>
            <a:r>
              <a:rPr lang="en-US" altLang="ja-JP" sz="3600" b="1" dirty="0" smtClean="0">
                <a:solidFill>
                  <a:schemeClr val="bg1"/>
                </a:solidFill>
                <a:sym typeface="ＭＳ Ｐゴシック" pitchFamily="50" charset="-128"/>
              </a:rPr>
              <a:t>6.0</a:t>
            </a:r>
            <a:br>
              <a:rPr lang="en-US" altLang="ja-JP" sz="3600" b="1" dirty="0" smtClean="0">
                <a:solidFill>
                  <a:schemeClr val="bg1"/>
                </a:solidFill>
                <a:sym typeface="ＭＳ Ｐゴシック" pitchFamily="50" charset="-128"/>
              </a:rPr>
            </a:br>
            <a:r>
              <a:rPr lang="en-US" altLang="ja-JP" sz="3600" b="1" dirty="0" smtClean="0">
                <a:solidFill>
                  <a:schemeClr val="bg1"/>
                </a:solidFill>
                <a:sym typeface="ＭＳ Ｐゴシック" pitchFamily="50" charset="-128"/>
              </a:rPr>
              <a:t>Product Specification</a:t>
            </a:r>
            <a:endParaRPr lang="en-US" altLang="ja-JP" sz="32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0" y="27705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ym typeface="ＭＳ Ｐゴシック" pitchFamily="50" charset="-128"/>
              </a:rPr>
              <a:t>February 27, 2018</a:t>
            </a:r>
            <a:endParaRPr lang="en-US" altLang="ja-JP" sz="2800" b="1" dirty="0">
              <a:sym typeface="ＭＳ Ｐゴシック" pitchFamily="50" charset="-128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9913" y="4240657"/>
            <a:ext cx="673293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altLang="ja-JP" sz="1400" dirty="0" smtClean="0"/>
              <a:t>Specifications </a:t>
            </a:r>
            <a:r>
              <a:rPr lang="en-US" altLang="ja-JP" sz="1400" dirty="0"/>
              <a:t>are subject to </a:t>
            </a:r>
            <a:r>
              <a:rPr lang="en-US" altLang="ja-JP" sz="1400" dirty="0" smtClean="0"/>
              <a:t>be changed </a:t>
            </a:r>
            <a:r>
              <a:rPr lang="en-US" altLang="ja-JP" sz="1400" dirty="0"/>
              <a:t>without </a:t>
            </a:r>
            <a:r>
              <a:rPr lang="en-US" altLang="ja-JP" sz="1400" dirty="0" smtClean="0"/>
              <a:t>a notice.</a:t>
            </a:r>
            <a:endParaRPr lang="ja-JP" altLang="en-US" sz="1400" b="1" u="sng" dirty="0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1609725" y="3409950"/>
            <a:ext cx="6010275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altLang="ja-JP" sz="2000" dirty="0" smtClean="0"/>
              <a:t>Panasonic</a:t>
            </a:r>
            <a:br>
              <a:rPr lang="en-US" altLang="ja-JP" sz="2000" dirty="0" smtClean="0"/>
            </a:br>
            <a:r>
              <a:rPr lang="en-US" altLang="ja-JP" sz="2000" dirty="0" smtClean="0"/>
              <a:t>Business Communication BU </a:t>
            </a:r>
            <a:endParaRPr lang="ja-JP" alt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457100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21. User Report : View mode &amp; Filter 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Extension based report is added. (Not for ICD group agent)</a:t>
            </a:r>
            <a:br>
              <a:rPr lang="en-US" altLang="ja-JP" sz="2000" dirty="0" smtClean="0"/>
            </a:br>
            <a:r>
              <a:rPr lang="en-US" altLang="ja-JP" dirty="0" smtClean="0"/>
              <a:t>Total of each user group also can be reported when View mode is “</a:t>
            </a:r>
            <a:r>
              <a:rPr lang="en-US" altLang="ja-JP" dirty="0"/>
              <a:t>Standard”.</a:t>
            </a:r>
            <a:br>
              <a:rPr lang="en-US" altLang="ja-JP" dirty="0"/>
            </a:br>
            <a:r>
              <a:rPr lang="en-US" altLang="ja-JP" dirty="0" smtClean="0"/>
              <a:t>“Standard” or “Date” can be selected for View mode.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3333FF"/>
                </a:solidFill>
              </a:rPr>
              <a:t>Hour </a:t>
            </a:r>
            <a:r>
              <a:rPr lang="en-US" altLang="ja-JP" dirty="0">
                <a:solidFill>
                  <a:srgbClr val="3333FF"/>
                </a:solidFill>
              </a:rPr>
              <a:t>/ </a:t>
            </a:r>
            <a:r>
              <a:rPr lang="en-US" altLang="ja-JP" dirty="0" smtClean="0">
                <a:solidFill>
                  <a:srgbClr val="3333FF"/>
                </a:solidFill>
              </a:rPr>
              <a:t>Day / Month are </a:t>
            </a:r>
            <a:r>
              <a:rPr lang="en-US" altLang="ja-JP" dirty="0">
                <a:solidFill>
                  <a:srgbClr val="3333FF"/>
                </a:solidFill>
              </a:rPr>
              <a:t>not </a:t>
            </a:r>
            <a:r>
              <a:rPr lang="en-US" altLang="ja-JP" dirty="0" smtClean="0">
                <a:solidFill>
                  <a:srgbClr val="3333FF"/>
                </a:solidFill>
              </a:rPr>
              <a:t>supported for View mode of User Report.</a:t>
            </a:r>
            <a:endParaRPr lang="ja-JP" altLang="en-US" dirty="0">
              <a:solidFill>
                <a:srgbClr val="3333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82" y="3798634"/>
            <a:ext cx="47910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876425"/>
            <a:ext cx="5667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22. User Report : GUI Example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GUI example for report is as follows.</a:t>
            </a:r>
          </a:p>
          <a:p>
            <a:pPr algn="l" eaLnBrk="1" hangingPunct="1"/>
            <a:r>
              <a:rPr lang="en-US" altLang="ja-JP" dirty="0" smtClean="0"/>
              <a:t>View mode : Standard                                                         View mode : Date</a:t>
            </a:r>
            <a:endParaRPr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178115"/>
            <a:ext cx="2378933" cy="13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04950"/>
            <a:ext cx="4914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4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23. User Report : Contents (1)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Reported contents and required AK are as follows.</a:t>
            </a:r>
            <a:endParaRPr lang="ja-JP" altLang="en-US" dirty="0"/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FFC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Required</a:t>
            </a:r>
            <a:endParaRPr lang="ja-JP" altLang="en-US" sz="12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30528"/>
              </p:ext>
            </p:extLst>
          </p:nvPr>
        </p:nvGraphicFramePr>
        <p:xfrm>
          <a:off x="952500" y="1444625"/>
          <a:ext cx="692467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438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Call (Log) Type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Reported Contents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Required AK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38">
                <a:tc rowSpan="4"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Incoming call</a:t>
                      </a:r>
                      <a:br>
                        <a:rPr kumimoji="1" lang="en-US" altLang="ja-JP" sz="1000" dirty="0" smtClean="0"/>
                      </a:br>
                      <a:r>
                        <a:rPr kumimoji="1" lang="en-US" altLang="ja-JP" sz="1000" dirty="0" smtClean="0"/>
                        <a:t>(Answered)</a:t>
                      </a:r>
                      <a:br>
                        <a:rPr kumimoji="1" lang="en-US" altLang="ja-JP" sz="1000" dirty="0" smtClean="0"/>
                      </a:br>
                      <a:r>
                        <a:rPr kumimoji="1" lang="en-US" altLang="ja-JP" sz="1000" dirty="0" smtClean="0"/>
                        <a:t/>
                      </a:r>
                      <a:br>
                        <a:rPr kumimoji="1" lang="en-US" altLang="ja-JP" sz="1000" dirty="0" smtClean="0"/>
                      </a:br>
                      <a:r>
                        <a:rPr kumimoji="1" lang="en-US" altLang="ja-JP" sz="1000" dirty="0" smtClean="0"/>
                        <a:t>Both ICD call and </a:t>
                      </a:r>
                      <a:r>
                        <a:rPr kumimoji="1" lang="en-US" altLang="ja-JP" sz="1000" dirty="0" smtClean="0">
                          <a:solidFill>
                            <a:srgbClr val="3333FF"/>
                          </a:solidFill>
                        </a:rPr>
                        <a:t>direct call</a:t>
                      </a:r>
                      <a:endParaRPr kumimoji="1" lang="ja-JP" altLang="en-US" sz="10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Number of calls</a:t>
                      </a:r>
                      <a:endParaRPr kumimoji="1" lang="ja-JP" altLang="en-US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rgbClr val="3333FF"/>
                          </a:solidFill>
                        </a:rPr>
                        <a:t>AK1 is required.</a:t>
                      </a:r>
                      <a:endParaRPr kumimoji="1" lang="ja-JP" altLang="en-US" sz="10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Talk Time (Total / Average / max.) </a:t>
                      </a:r>
                      <a:endParaRPr kumimoji="1" lang="ja-JP" alt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Ring Time (Total / Average / max.)</a:t>
                      </a:r>
                      <a:endParaRPr kumimoji="1" lang="ja-JP" altLang="en-US" sz="1000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solidFill>
                            <a:srgbClr val="3333FF"/>
                          </a:solidFill>
                        </a:rPr>
                        <a:t>Both AK1 &amp; AK2 are </a:t>
                      </a:r>
                      <a:br>
                        <a:rPr kumimoji="1" lang="en-US" altLang="ja-JP" sz="1000" dirty="0" smtClean="0">
                          <a:solidFill>
                            <a:srgbClr val="3333FF"/>
                          </a:solidFill>
                        </a:rPr>
                      </a:br>
                      <a:r>
                        <a:rPr kumimoji="1" lang="en-US" altLang="ja-JP" sz="1000" dirty="0" smtClean="0">
                          <a:solidFill>
                            <a:srgbClr val="3333FF"/>
                          </a:solidFill>
                        </a:rPr>
                        <a:t>required.</a:t>
                      </a:r>
                      <a:br>
                        <a:rPr kumimoji="1" lang="en-US" altLang="ja-JP" sz="1000" dirty="0" smtClean="0">
                          <a:solidFill>
                            <a:srgbClr val="3333FF"/>
                          </a:solidFill>
                        </a:rPr>
                      </a:br>
                      <a:r>
                        <a:rPr kumimoji="1" lang="en-US" altLang="ja-JP" sz="1000" dirty="0" smtClean="0"/>
                        <a:t/>
                      </a:r>
                      <a:br>
                        <a:rPr kumimoji="1" lang="en-US" altLang="ja-JP" sz="1000" dirty="0" smtClean="0"/>
                      </a:br>
                      <a:r>
                        <a:rPr kumimoji="1" lang="en-US" altLang="ja-JP" sz="1000" dirty="0" smtClean="0"/>
                        <a:t>These are new compare to current Agent report.  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$</a:t>
                      </a:r>
                      <a:endParaRPr kumimoji="1" lang="ja-JP" alt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43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Incoming </a:t>
                      </a:r>
                      <a:r>
                        <a:rPr kumimoji="1" lang="en-US" altLang="ja-JP" sz="1000" dirty="0" smtClean="0">
                          <a:solidFill>
                            <a:srgbClr val="3333FF"/>
                          </a:solidFill>
                        </a:rPr>
                        <a:t>direct call</a:t>
                      </a:r>
                      <a:r>
                        <a:rPr kumimoji="1" lang="en-US" altLang="ja-JP" sz="1000" dirty="0" smtClean="0"/>
                        <a:t/>
                      </a:r>
                      <a:br>
                        <a:rPr kumimoji="1" lang="en-US" altLang="ja-JP" sz="1000" dirty="0" smtClean="0"/>
                      </a:br>
                      <a:r>
                        <a:rPr kumimoji="1" lang="en-US" altLang="ja-JP" sz="1000" dirty="0" smtClean="0"/>
                        <a:t>(No Answered)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Number of calls</a:t>
                      </a:r>
                      <a:endParaRPr kumimoji="1" lang="ja-JP" alt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Ring Time (Total / Average / max.)</a:t>
                      </a:r>
                      <a:endParaRPr kumimoji="1" lang="ja-JP" alt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438">
                <a:tc rowSpan="3"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rgbClr val="3333FF"/>
                          </a:solidFill>
                        </a:rPr>
                        <a:t>Outgoing call </a:t>
                      </a:r>
                      <a:endParaRPr kumimoji="1" lang="ja-JP" altLang="en-US" sz="10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Number of calls</a:t>
                      </a:r>
                      <a:endParaRPr kumimoji="1" lang="ja-JP" alt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Talk Time (Total / Average / max.) </a:t>
                      </a:r>
                      <a:endParaRPr kumimoji="1" lang="ja-JP" alt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$</a:t>
                      </a:r>
                      <a:endParaRPr kumimoji="1" lang="ja-JP" alt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438">
                <a:tc rowSpan="2"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Incoming + Outgoing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Talk Time (Total) </a:t>
                      </a:r>
                      <a:endParaRPr kumimoji="1" lang="ja-JP" alt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$</a:t>
                      </a:r>
                      <a:endParaRPr kumimoji="1" lang="ja-JP" alt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869091" y="4309970"/>
            <a:ext cx="77106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rgbClr val="3333FF"/>
                </a:solidFill>
              </a:rPr>
              <a:t>AK1 : KX-NSF201 or KX-NSXF022 (ACD report)</a:t>
            </a:r>
            <a:br>
              <a:rPr lang="en-US" altLang="ja-JP" dirty="0" smtClean="0">
                <a:solidFill>
                  <a:srgbClr val="3333FF"/>
                </a:solidFill>
              </a:rPr>
            </a:br>
            <a:r>
              <a:rPr lang="en-US" altLang="ja-JP" dirty="0" smtClean="0">
                <a:solidFill>
                  <a:srgbClr val="3333FF"/>
                </a:solidFill>
              </a:rPr>
              <a:t>AK2 : KX-NSXF023 (New AK for ACD Enhance)</a:t>
            </a:r>
            <a:endParaRPr lang="ja-JP" altLang="en-US" dirty="0">
              <a:solidFill>
                <a:srgbClr val="3333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20" y="1082495"/>
            <a:ext cx="3324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5391278" y="1101545"/>
            <a:ext cx="2257297" cy="2700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4060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24. User Report : Contents (2)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Reported contents and required AK are as follows.</a:t>
            </a:r>
            <a:endParaRPr lang="ja-JP" altLang="en-US" dirty="0"/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FFC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Required</a:t>
            </a:r>
            <a:endParaRPr lang="ja-JP" altLang="en-US" sz="12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99113"/>
              </p:ext>
            </p:extLst>
          </p:nvPr>
        </p:nvGraphicFramePr>
        <p:xfrm>
          <a:off x="952500" y="1463675"/>
          <a:ext cx="692467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438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Call (Log) Type</a:t>
                      </a:r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Reported Contents</a:t>
                      </a:r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Required AK</a:t>
                      </a:r>
                      <a:endParaRPr kumimoji="1" lang="ja-JP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38">
                <a:tc rowSpan="5"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ICD group Log-in</a:t>
                      </a:r>
                      <a:br>
                        <a:rPr kumimoji="1" lang="en-US" altLang="ja-JP" sz="1100" dirty="0" smtClean="0"/>
                      </a:br>
                      <a:r>
                        <a:rPr kumimoji="1" lang="en-US" altLang="ja-JP" sz="1100" dirty="0" smtClean="0"/>
                        <a:t>(*1)</a:t>
                      </a:r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First Log-in time (*2) from 00:00 to 23:59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solidFill>
                            <a:srgbClr val="3333FF"/>
                          </a:solidFill>
                        </a:rPr>
                        <a:t>AK1 is required.</a:t>
                      </a:r>
                      <a:endParaRPr kumimoji="1" lang="ja-JP" altLang="en-US" sz="11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Last Log-out time (*2) from 03:00 to 26:59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strike="noStrike" baseline="0" dirty="0" smtClean="0">
                          <a:solidFill>
                            <a:schemeClr val="tx1"/>
                          </a:solidFill>
                        </a:rPr>
                        <a:t>Log-in duration (*3)</a:t>
                      </a:r>
                      <a:endParaRPr kumimoji="1" lang="ja-JP" altLang="en-US" sz="110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strike="noStrike" baseline="0" dirty="0" smtClean="0">
                          <a:solidFill>
                            <a:schemeClr val="tx1"/>
                          </a:solidFill>
                        </a:rPr>
                        <a:t>Not ready duration</a:t>
                      </a:r>
                      <a:endParaRPr kumimoji="1" lang="ja-JP" altLang="en-US" sz="110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strike="noStrike" baseline="0" dirty="0" smtClean="0">
                          <a:solidFill>
                            <a:schemeClr val="tx1"/>
                          </a:solidFill>
                        </a:rPr>
                        <a:t>Wrap-up duration</a:t>
                      </a:r>
                      <a:endParaRPr kumimoji="1" lang="ja-JP" altLang="en-US" sz="110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869091" y="4309970"/>
            <a:ext cx="77106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rgbClr val="3333FF"/>
                </a:solidFill>
              </a:rPr>
              <a:t>AK1 : KX-NSF201 or KX-NSXF022 (ACD report)</a:t>
            </a:r>
            <a:br>
              <a:rPr lang="en-US" altLang="ja-JP" dirty="0" smtClean="0">
                <a:solidFill>
                  <a:srgbClr val="3333FF"/>
                </a:solidFill>
              </a:rPr>
            </a:br>
            <a:r>
              <a:rPr lang="en-US" altLang="ja-JP" dirty="0" smtClean="0"/>
              <a:t>AK2 : KX-NSXF023 (New AK for ACD Enhance)</a:t>
            </a:r>
            <a:endParaRPr lang="ja-JP" altLang="en-US" dirty="0"/>
          </a:p>
        </p:txBody>
      </p:sp>
      <p:sp>
        <p:nvSpPr>
          <p:cNvPr id="7" name="Rectangle 71"/>
          <p:cNvSpPr>
            <a:spLocks noChangeArrowheads="1"/>
          </p:cNvSpPr>
          <p:nvPr/>
        </p:nvSpPr>
        <p:spPr bwMode="auto">
          <a:xfrm>
            <a:off x="1016728" y="3138395"/>
            <a:ext cx="80034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*1) When one user belongs to 2 or more ICD groups, smallest group number</a:t>
            </a:r>
            <a:br>
              <a:rPr lang="en-US" altLang="ja-JP" dirty="0" smtClean="0"/>
            </a:br>
            <a:r>
              <a:rPr lang="en-US" altLang="ja-JP" dirty="0" smtClean="0"/>
              <a:t>      is applied. </a:t>
            </a:r>
            <a:br>
              <a:rPr lang="en-US" altLang="ja-JP" dirty="0" smtClean="0"/>
            </a:br>
            <a:r>
              <a:rPr lang="en-US" altLang="ja-JP" dirty="0" smtClean="0"/>
              <a:t>*2) This is applied when view mode is “Date” and one user is selected.</a:t>
            </a:r>
            <a:br>
              <a:rPr lang="en-US" altLang="ja-JP" dirty="0" smtClean="0"/>
            </a:br>
            <a:r>
              <a:rPr lang="en-US" altLang="ja-JP" dirty="0" smtClean="0"/>
              <a:t>*3) Log-in duration for the date is counted from 00:00 to 23:59. (Same as log-in time)</a:t>
            </a:r>
            <a:endParaRPr lang="ja-JP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20" y="1082495"/>
            <a:ext cx="3324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5391278" y="1101545"/>
            <a:ext cx="2257297" cy="2700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485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20" y="1082495"/>
            <a:ext cx="3324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25. User Report : [Details] button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Call details can be reported by CSV using [Details] button.</a:t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dirty="0" smtClean="0"/>
              <a:t>   - Call Type (Incoming No Answer / Answer / Outgoing)</a:t>
            </a:r>
            <a:br>
              <a:rPr lang="en-US" altLang="ja-JP" dirty="0" smtClean="0"/>
            </a:br>
            <a:r>
              <a:rPr lang="en-US" altLang="ja-JP" dirty="0" smtClean="0"/>
              <a:t>   - Date and time</a:t>
            </a:r>
            <a:br>
              <a:rPr lang="en-US" altLang="ja-JP" dirty="0" smtClean="0"/>
            </a:br>
            <a:r>
              <a:rPr lang="en-US" altLang="ja-JP" dirty="0" smtClean="0"/>
              <a:t>   - Extension number &amp; name or Verification code &amp; name</a:t>
            </a:r>
            <a:br>
              <a:rPr lang="en-US" altLang="ja-JP" dirty="0" smtClean="0"/>
            </a:br>
            <a:r>
              <a:rPr lang="en-US" altLang="ja-JP" dirty="0" smtClean="0"/>
              <a:t>   - Trunk</a:t>
            </a:r>
            <a:br>
              <a:rPr lang="en-US" altLang="ja-JP" dirty="0" smtClean="0"/>
            </a:br>
            <a:r>
              <a:rPr lang="en-US" altLang="ja-JP" dirty="0" smtClean="0"/>
              <a:t>   - Phone number of trunk side</a:t>
            </a:r>
            <a:br>
              <a:rPr lang="en-US" altLang="ja-JP" dirty="0" smtClean="0"/>
            </a:br>
            <a:r>
              <a:rPr lang="en-US" altLang="ja-JP" dirty="0" smtClean="0"/>
              <a:t>   - Ring duration</a:t>
            </a:r>
            <a:br>
              <a:rPr lang="en-US" altLang="ja-JP" dirty="0" smtClean="0"/>
            </a:br>
            <a:r>
              <a:rPr lang="en-US" altLang="ja-JP" dirty="0" smtClean="0"/>
              <a:t>   - Talk duration</a:t>
            </a:r>
            <a:br>
              <a:rPr lang="en-US" altLang="ja-JP" dirty="0" smtClean="0"/>
            </a:br>
            <a:r>
              <a:rPr lang="en-US" altLang="ja-JP" dirty="0" smtClean="0"/>
              <a:t>   - Charge $</a:t>
            </a:r>
          </a:p>
          <a:p>
            <a:pPr algn="l" eaLnBrk="1" hangingPunct="1"/>
            <a:r>
              <a:rPr lang="en-US" altLang="ja-JP" dirty="0" smtClean="0"/>
              <a:t>   - ICD group number</a:t>
            </a:r>
            <a:br>
              <a:rPr lang="en-US" altLang="ja-JP" dirty="0" smtClean="0"/>
            </a:br>
            <a:r>
              <a:rPr lang="en-US" altLang="ja-JP" dirty="0" smtClean="0"/>
              <a:t>      if ICD group call </a:t>
            </a:r>
            <a:endParaRPr lang="ja-JP" altLang="en-US" dirty="0"/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FFC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Required</a:t>
            </a:r>
            <a:endParaRPr lang="ja-JP" altLang="en-US" sz="1200" dirty="0"/>
          </a:p>
        </p:txBody>
      </p:sp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869090" y="4071845"/>
            <a:ext cx="77106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Both AK1 and AK2 are required.</a:t>
            </a:r>
            <a:br>
              <a:rPr lang="en-US" altLang="ja-JP" dirty="0" smtClean="0"/>
            </a:br>
            <a:r>
              <a:rPr lang="en-US" altLang="ja-JP" dirty="0" smtClean="0"/>
              <a:t>  </a:t>
            </a:r>
            <a:r>
              <a:rPr lang="en-US" altLang="ja-JP" dirty="0" smtClean="0">
                <a:solidFill>
                  <a:srgbClr val="3333FF"/>
                </a:solidFill>
              </a:rPr>
              <a:t>AK1 : KX-NSF201 or KX-NSXF022 (ACD report)</a:t>
            </a:r>
            <a:br>
              <a:rPr lang="en-US" altLang="ja-JP" dirty="0" smtClean="0">
                <a:solidFill>
                  <a:srgbClr val="3333FF"/>
                </a:solidFill>
              </a:rPr>
            </a:br>
            <a:r>
              <a:rPr lang="en-US" altLang="ja-JP" dirty="0" smtClean="0">
                <a:solidFill>
                  <a:srgbClr val="3333FF"/>
                </a:solidFill>
              </a:rPr>
              <a:t>  AK2 : KX-NSXF023 (New AK for ACD Enhance)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686675" y="1055545"/>
            <a:ext cx="1074008" cy="363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03310"/>
              </p:ext>
            </p:extLst>
          </p:nvPr>
        </p:nvGraphicFramePr>
        <p:xfrm>
          <a:off x="3074993" y="2682802"/>
          <a:ext cx="5495188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1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Type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Date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Time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Extension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Name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Trunk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Phone number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…</a:t>
                      </a:r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Incoming No Answered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2017/6/29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23:35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101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Mike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1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012345678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Outgoing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/>
                        <a:t>2017/6/30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7:12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*333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Susan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12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201333444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/>
                        <a:t>Outgoing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/>
                        <a:t>2017/6/30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7:20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301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Tom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4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123456789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Incoming Answered 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/>
                        <a:t>2017/6/30</a:t>
                      </a:r>
                      <a:endParaRPr kumimoji="1" lang="ja-JP" altLang="en-US" sz="800" dirty="0" smtClean="0"/>
                    </a:p>
                    <a:p>
                      <a:pPr algn="r"/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8:05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102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Beth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5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1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26. Charge Report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Charge report is simpler report than User report.</a:t>
            </a:r>
            <a:br>
              <a:rPr lang="en-US" altLang="ja-JP" sz="2000" dirty="0" smtClean="0"/>
            </a:br>
            <a:r>
              <a:rPr lang="en-US" altLang="ja-JP" dirty="0"/>
              <a:t>[View Report] : Only charge is reported</a:t>
            </a:r>
            <a:r>
              <a:rPr lang="en-US" altLang="ja-JP" dirty="0" smtClean="0"/>
              <a:t>.   [</a:t>
            </a:r>
            <a:r>
              <a:rPr lang="en-US" altLang="ja-JP" dirty="0"/>
              <a:t>Details] : Same as User </a:t>
            </a:r>
            <a:r>
              <a:rPr lang="en-US" altLang="ja-JP" dirty="0" smtClean="0"/>
              <a:t>Report</a:t>
            </a:r>
            <a:endParaRPr lang="ja-JP" altLang="en-US" dirty="0"/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FFC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Required</a:t>
            </a:r>
            <a:endParaRPr lang="ja-JP" altLang="en-US" sz="1200" dirty="0"/>
          </a:p>
        </p:txBody>
      </p:sp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869090" y="3881345"/>
            <a:ext cx="77106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Only </a:t>
            </a:r>
            <a:r>
              <a:rPr lang="en-US" altLang="ja-JP" dirty="0" smtClean="0">
                <a:solidFill>
                  <a:srgbClr val="3333FF"/>
                </a:solidFill>
              </a:rPr>
              <a:t>AK3</a:t>
            </a:r>
            <a:r>
              <a:rPr lang="en-US" altLang="ja-JP" dirty="0" smtClean="0"/>
              <a:t> is required for [View Report] and [Details].</a:t>
            </a:r>
            <a:br>
              <a:rPr lang="en-US" altLang="ja-JP" dirty="0" smtClean="0"/>
            </a:br>
            <a:r>
              <a:rPr lang="en-US" altLang="ja-JP" dirty="0" smtClean="0"/>
              <a:t>  AK1 : KX-NSF201 or KX-NSXF022 (ACD report)</a:t>
            </a:r>
            <a:br>
              <a:rPr lang="en-US" altLang="ja-JP" dirty="0" smtClean="0"/>
            </a:br>
            <a:r>
              <a:rPr lang="en-US" altLang="ja-JP" dirty="0" smtClean="0"/>
              <a:t>  AK2 : KX-NSXF023 (New AK for ACD Enhance)</a:t>
            </a:r>
            <a:br>
              <a:rPr lang="en-US" altLang="ja-JP" dirty="0" smtClean="0"/>
            </a:br>
            <a:r>
              <a:rPr lang="en-US" altLang="ja-JP" dirty="0" smtClean="0"/>
              <a:t>  </a:t>
            </a:r>
            <a:r>
              <a:rPr lang="en-US" altLang="ja-JP" dirty="0" smtClean="0">
                <a:solidFill>
                  <a:srgbClr val="3333FF"/>
                </a:solidFill>
              </a:rPr>
              <a:t>AK3 : KX-NSXF202 (New AK for Charge report)</a:t>
            </a:r>
            <a:endParaRPr lang="ja-JP" altLang="en-US" dirty="0">
              <a:solidFill>
                <a:srgbClr val="3333FF"/>
              </a:solidFill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71658"/>
              </p:ext>
            </p:extLst>
          </p:nvPr>
        </p:nvGraphicFramePr>
        <p:xfrm>
          <a:off x="5788030" y="3607918"/>
          <a:ext cx="298926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User</a:t>
                      </a:r>
                      <a:endParaRPr kumimoji="1" lang="ja-JP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Outgoing</a:t>
                      </a:r>
                      <a:br>
                        <a:rPr kumimoji="1" lang="en-US" altLang="ja-JP" sz="800" dirty="0" smtClean="0"/>
                      </a:br>
                      <a:r>
                        <a:rPr kumimoji="1" lang="en-US" altLang="ja-JP" sz="800" dirty="0" smtClean="0"/>
                        <a:t>$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Incoming</a:t>
                      </a:r>
                      <a:br>
                        <a:rPr kumimoji="1" lang="en-US" altLang="ja-JP" sz="800" dirty="0" smtClean="0"/>
                      </a:br>
                      <a:r>
                        <a:rPr kumimoji="1" lang="en-US" altLang="ja-JP" sz="800" dirty="0" smtClean="0"/>
                        <a:t>$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/>
                        <a:t>Sub- total</a:t>
                      </a:r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Beth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102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123.45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1.11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124.67</a:t>
                      </a:r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Mike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101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11.11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0.00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11.11</a:t>
                      </a:r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/>
                        <a:t>Susan 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/>
                        <a:t>*333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11.11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22.22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33.33</a:t>
                      </a:r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301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222.22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0.11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800" dirty="0" smtClean="0"/>
                        <a:t>222.33</a:t>
                      </a:r>
                      <a:endParaRPr kumimoji="1" lang="ja-JP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71"/>
          <p:cNvSpPr>
            <a:spLocks noChangeArrowheads="1"/>
          </p:cNvSpPr>
          <p:nvPr/>
        </p:nvSpPr>
        <p:spPr bwMode="auto">
          <a:xfrm>
            <a:off x="5705475" y="3284571"/>
            <a:ext cx="27504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&lt;View Report&gt;</a:t>
            </a:r>
            <a:endParaRPr lang="ja-JP" altLang="en-US" dirty="0">
              <a:solidFill>
                <a:srgbClr val="3333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0046"/>
            <a:ext cx="5619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 smtClean="0">
                <a:solidFill>
                  <a:schemeClr val="bg1"/>
                </a:solidFill>
              </a:rPr>
              <a:t>Chapter 3</a:t>
            </a:r>
            <a:br>
              <a:rPr lang="en-US" altLang="ja-JP" sz="4000" b="1" dirty="0" smtClean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ACD Report by E-mail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31. ACD Report by E-mail 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Report </a:t>
            </a:r>
            <a:r>
              <a:rPr lang="en-US" altLang="ja-JP" sz="2000" dirty="0"/>
              <a:t>can be e-mailed from PBX to e-mail address of ACD supervisor automatically</a:t>
            </a:r>
            <a:r>
              <a:rPr lang="en-US" altLang="ja-JP" sz="2000" dirty="0" smtClean="0"/>
              <a:t>.</a:t>
            </a:r>
          </a:p>
          <a:p>
            <a:pPr algn="l" eaLnBrk="1" hangingPunct="1"/>
            <a:r>
              <a:rPr lang="en-US" altLang="ja-JP" dirty="0" smtClean="0"/>
              <a:t>CSV file is attached.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CSV for e-mail is same as report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by [View Report]. 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FFC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Required</a:t>
            </a:r>
            <a:endParaRPr lang="ja-JP" altLang="en-US" sz="1200" dirty="0"/>
          </a:p>
        </p:txBody>
      </p:sp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869090" y="3624170"/>
            <a:ext cx="77106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Both AK1 and AK2 are required for</a:t>
            </a:r>
            <a:r>
              <a:rPr lang="en-US" altLang="ja-JP" dirty="0" smtClean="0">
                <a:solidFill>
                  <a:srgbClr val="FF0000"/>
                </a:solidFill>
              </a:rPr>
              <a:t> full report by </a:t>
            </a:r>
            <a:r>
              <a:rPr lang="en-US" altLang="ja-JP" dirty="0" smtClean="0"/>
              <a:t>e-mail. </a:t>
            </a:r>
            <a:r>
              <a:rPr lang="en-US" altLang="ja-JP" dirty="0" smtClean="0">
                <a:solidFill>
                  <a:srgbClr val="FF0000"/>
                </a:solidFill>
              </a:rPr>
              <a:t>See chapter 2.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/>
              <a:t>AK3 is not effective for e-mail feature. </a:t>
            </a:r>
            <a:br>
              <a:rPr lang="en-US" altLang="ja-JP" dirty="0" smtClean="0"/>
            </a:br>
            <a:r>
              <a:rPr lang="en-US" altLang="ja-JP" dirty="0" smtClean="0"/>
              <a:t>  </a:t>
            </a:r>
            <a:r>
              <a:rPr lang="en-US" altLang="ja-JP" dirty="0" smtClean="0">
                <a:solidFill>
                  <a:srgbClr val="3333FF"/>
                </a:solidFill>
              </a:rPr>
              <a:t>AK1 : KX-NSF201 or KX-NSXF022 (ACD report)</a:t>
            </a:r>
            <a:br>
              <a:rPr lang="en-US" altLang="ja-JP" dirty="0" smtClean="0">
                <a:solidFill>
                  <a:srgbClr val="3333FF"/>
                </a:solidFill>
              </a:rPr>
            </a:br>
            <a:r>
              <a:rPr lang="en-US" altLang="ja-JP" dirty="0" smtClean="0">
                <a:solidFill>
                  <a:srgbClr val="3333FF"/>
                </a:solidFill>
              </a:rPr>
              <a:t>  AK2 : KX-NSXF023 (New AK for ACD Enhance)</a:t>
            </a:r>
            <a:br>
              <a:rPr lang="en-US" altLang="ja-JP" dirty="0" smtClean="0">
                <a:solidFill>
                  <a:srgbClr val="3333FF"/>
                </a:solidFill>
              </a:rPr>
            </a:br>
            <a:r>
              <a:rPr lang="en-US" altLang="ja-JP" dirty="0" smtClean="0"/>
              <a:t>  AK3 : KX-NSXF202 (New AK for Charge report)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81" y="1158712"/>
            <a:ext cx="3325420" cy="24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57" y="2080970"/>
            <a:ext cx="11906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771111" y="2587976"/>
            <a:ext cx="33682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rgbClr val="3333FF"/>
                </a:solidFill>
              </a:rPr>
              <a:t>Export to </a:t>
            </a:r>
            <a:r>
              <a:rPr lang="en-US" altLang="ja-JP" dirty="0" smtClean="0"/>
              <a:t>: NAS / USB / </a:t>
            </a:r>
            <a:r>
              <a:rPr lang="en-US" altLang="ja-JP" dirty="0" smtClean="0">
                <a:solidFill>
                  <a:srgbClr val="3333FF"/>
                </a:solidFill>
              </a:rPr>
              <a:t>E-mail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486399" y="3092270"/>
            <a:ext cx="1981201" cy="531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cxnSp>
        <p:nvCxnSpPr>
          <p:cNvPr id="13" name="直線矢印コネクタ 12"/>
          <p:cNvCxnSpPr>
            <a:stCxn id="12" idx="1"/>
          </p:cNvCxnSpPr>
          <p:nvPr/>
        </p:nvCxnSpPr>
        <p:spPr>
          <a:xfrm flipH="1" flipV="1">
            <a:off x="3709982" y="2847975"/>
            <a:ext cx="1776417" cy="5102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 smtClean="0">
                <a:solidFill>
                  <a:schemeClr val="bg1"/>
                </a:solidFill>
              </a:rPr>
              <a:t>Chapter 4</a:t>
            </a:r>
            <a:br>
              <a:rPr lang="en-US" altLang="ja-JP" sz="4000" b="1" dirty="0" smtClean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Conditions of ACD Report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41. Other Improvement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Other improvements are as follows.      </a:t>
            </a:r>
            <a:r>
              <a:rPr lang="en-US" altLang="ja-JP" sz="1000" dirty="0" smtClean="0"/>
              <a:t>&lt;GUI&gt;</a:t>
            </a:r>
            <a:r>
              <a:rPr lang="en-US" altLang="ja-JP" sz="2000" dirty="0" smtClean="0"/>
              <a:t> </a:t>
            </a:r>
            <a:br>
              <a:rPr lang="en-US" altLang="ja-JP" sz="2000" dirty="0" smtClean="0"/>
            </a:br>
            <a:r>
              <a:rPr lang="en-US" altLang="ja-JP" dirty="0" smtClean="0"/>
              <a:t>- When Web-MC is Off line </a:t>
            </a:r>
            <a:r>
              <a:rPr lang="en-US" altLang="ja-JP" dirty="0"/>
              <a:t>mode,</a:t>
            </a:r>
            <a:br>
              <a:rPr lang="en-US" altLang="ja-JP" dirty="0"/>
            </a:br>
            <a:r>
              <a:rPr lang="en-US" altLang="ja-JP" dirty="0" smtClean="0"/>
              <a:t>    - Report </a:t>
            </a:r>
            <a:r>
              <a:rPr lang="en-US" altLang="ja-JP" dirty="0"/>
              <a:t>with Zero data is </a:t>
            </a:r>
            <a:r>
              <a:rPr lang="en-US" altLang="ja-JP" dirty="0" smtClean="0"/>
              <a:t>available.</a:t>
            </a:r>
            <a:br>
              <a:rPr lang="en-US" altLang="ja-JP" dirty="0" smtClean="0"/>
            </a:br>
            <a:r>
              <a:rPr lang="en-US" altLang="ja-JP" dirty="0" smtClean="0"/>
              <a:t>    - Required AK is displayed.</a:t>
            </a:r>
            <a:br>
              <a:rPr lang="en-US" altLang="ja-JP" dirty="0" smtClean="0"/>
            </a:br>
            <a:r>
              <a:rPr lang="en-US" altLang="ja-JP" dirty="0" smtClean="0"/>
              <a:t>  for all reports.</a:t>
            </a:r>
            <a:br>
              <a:rPr lang="en-US" altLang="ja-JP" dirty="0" smtClean="0"/>
            </a:br>
            <a:r>
              <a:rPr lang="en-US" altLang="ja-JP" dirty="0" smtClean="0"/>
              <a:t>  This will be useful for </a:t>
            </a:r>
            <a:r>
              <a:rPr lang="en-US" altLang="ja-JP" dirty="0" smtClean="0">
                <a:solidFill>
                  <a:srgbClr val="3333FF"/>
                </a:solidFill>
              </a:rPr>
              <a:t>demo without PBX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- Even </a:t>
            </a:r>
            <a:r>
              <a:rPr lang="en-US" altLang="ja-JP" dirty="0"/>
              <a:t>if </a:t>
            </a:r>
            <a:r>
              <a:rPr lang="en-US" altLang="ja-JP" dirty="0" smtClean="0"/>
              <a:t>required </a:t>
            </a:r>
            <a:r>
              <a:rPr lang="en-US" altLang="ja-JP" dirty="0"/>
              <a:t>AK is not installed, </a:t>
            </a:r>
            <a:br>
              <a:rPr lang="en-US" altLang="ja-JP" dirty="0"/>
            </a:br>
            <a:r>
              <a:rPr lang="en-US" altLang="ja-JP" dirty="0"/>
              <a:t>   - </a:t>
            </a:r>
            <a:r>
              <a:rPr lang="en-US" altLang="ja-JP" dirty="0" smtClean="0"/>
              <a:t>Report </a:t>
            </a:r>
            <a:r>
              <a:rPr lang="en-US" altLang="ja-JP" dirty="0"/>
              <a:t>with Zero data is available</a:t>
            </a:r>
            <a:r>
              <a:rPr lang="en-US" altLang="ja-JP" dirty="0" smtClean="0"/>
              <a:t>.</a:t>
            </a:r>
            <a:r>
              <a:rPr lang="en-US" altLang="ja-JP" dirty="0" smtClean="0">
                <a:solidFill>
                  <a:srgbClr val="FF0000"/>
                </a:solidFill>
              </a:rPr>
              <a:t> (User &amp; Charge reports)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   - Required AK is displayed</a:t>
            </a:r>
            <a:r>
              <a:rPr lang="en-US" altLang="ja-JP" dirty="0" smtClean="0"/>
              <a:t>. (All reports)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- “Call Management” is displayed on menu instead of </a:t>
            </a:r>
            <a:br>
              <a:rPr lang="en-US" altLang="ja-JP" dirty="0" smtClean="0"/>
            </a:br>
            <a:r>
              <a:rPr lang="en-US" altLang="ja-JP" dirty="0" smtClean="0"/>
              <a:t>   “ICDG Management”.  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13" y="2771775"/>
            <a:ext cx="1384319" cy="20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6246083" y="3638246"/>
            <a:ext cx="2059717" cy="181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07" y="1121240"/>
            <a:ext cx="2284843" cy="137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5317844" y="1083963"/>
            <a:ext cx="2769459" cy="156966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800" dirty="0" smtClean="0">
                <a:solidFill>
                  <a:srgbClr val="FF0000"/>
                </a:solidFill>
              </a:rPr>
              <a:t>                                    </a:t>
            </a:r>
            <a:br>
              <a:rPr lang="en-US" altLang="ja-JP" sz="800" dirty="0" smtClean="0">
                <a:solidFill>
                  <a:srgbClr val="FF0000"/>
                </a:solidFill>
              </a:rPr>
            </a:br>
            <a:r>
              <a:rPr lang="en-US" altLang="ja-JP" sz="800" dirty="0" smtClean="0">
                <a:solidFill>
                  <a:srgbClr val="FF0000"/>
                </a:solidFill>
              </a:rPr>
              <a:t/>
            </a:r>
            <a:br>
              <a:rPr lang="en-US" altLang="ja-JP" sz="800" dirty="0" smtClean="0">
                <a:solidFill>
                  <a:srgbClr val="FF0000"/>
                </a:solidFill>
              </a:rPr>
            </a:br>
            <a:r>
              <a:rPr lang="en-US" altLang="ja-JP" sz="800" dirty="0" smtClean="0">
                <a:solidFill>
                  <a:srgbClr val="FF0000"/>
                </a:solidFill>
              </a:rPr>
              <a:t/>
            </a:r>
            <a:br>
              <a:rPr lang="en-US" altLang="ja-JP" sz="800" dirty="0" smtClean="0">
                <a:solidFill>
                  <a:srgbClr val="FF0000"/>
                </a:solidFill>
              </a:rPr>
            </a:br>
            <a:r>
              <a:rPr lang="en-US" altLang="ja-JP" sz="800" dirty="0" smtClean="0">
                <a:solidFill>
                  <a:srgbClr val="FF0000"/>
                </a:solidFill>
              </a:rPr>
              <a:t/>
            </a:r>
            <a:br>
              <a:rPr lang="en-US" altLang="ja-JP" sz="800" dirty="0" smtClean="0">
                <a:solidFill>
                  <a:srgbClr val="FF0000"/>
                </a:solidFill>
              </a:rPr>
            </a:br>
            <a:r>
              <a:rPr lang="en-US" altLang="ja-JP" sz="800" dirty="0" smtClean="0">
                <a:solidFill>
                  <a:srgbClr val="FF0000"/>
                </a:solidFill>
              </a:rPr>
              <a:t/>
            </a:r>
            <a:br>
              <a:rPr lang="en-US" altLang="ja-JP" sz="800" dirty="0" smtClean="0">
                <a:solidFill>
                  <a:srgbClr val="FF0000"/>
                </a:solidFill>
              </a:rPr>
            </a:br>
            <a:r>
              <a:rPr lang="en-US" altLang="ja-JP" sz="800" dirty="0" smtClean="0">
                <a:solidFill>
                  <a:srgbClr val="FF0000"/>
                </a:solidFill>
              </a:rPr>
              <a:t/>
            </a:r>
            <a:br>
              <a:rPr lang="en-US" altLang="ja-JP" sz="800" dirty="0" smtClean="0">
                <a:solidFill>
                  <a:srgbClr val="FF0000"/>
                </a:solidFill>
              </a:rPr>
            </a:br>
            <a:r>
              <a:rPr lang="en-US" altLang="ja-JP" sz="800" dirty="0" smtClean="0">
                <a:solidFill>
                  <a:srgbClr val="FF0000"/>
                </a:solidFill>
              </a:rPr>
              <a:t/>
            </a:r>
            <a:br>
              <a:rPr lang="en-US" altLang="ja-JP" sz="800" dirty="0" smtClean="0">
                <a:solidFill>
                  <a:srgbClr val="FF0000"/>
                </a:solidFill>
              </a:rPr>
            </a:br>
            <a:r>
              <a:rPr lang="en-US" altLang="ja-JP" sz="800" dirty="0" smtClean="0">
                <a:solidFill>
                  <a:srgbClr val="FF0000"/>
                </a:solidFill>
              </a:rPr>
              <a:t/>
            </a:r>
            <a:br>
              <a:rPr lang="en-US" altLang="ja-JP" sz="800" dirty="0" smtClean="0">
                <a:solidFill>
                  <a:srgbClr val="FF0000"/>
                </a:solidFill>
              </a:rPr>
            </a:br>
            <a:r>
              <a:rPr lang="en-US" altLang="ja-JP" sz="800" dirty="0" smtClean="0">
                <a:solidFill>
                  <a:srgbClr val="FF0000"/>
                </a:solidFill>
              </a:rPr>
              <a:t/>
            </a:r>
            <a:br>
              <a:rPr lang="en-US" altLang="ja-JP" sz="800" dirty="0" smtClean="0">
                <a:solidFill>
                  <a:srgbClr val="FF0000"/>
                </a:solidFill>
              </a:rPr>
            </a:br>
            <a:r>
              <a:rPr lang="en-US" altLang="ja-JP" sz="800" dirty="0" smtClean="0">
                <a:solidFill>
                  <a:srgbClr val="FF0000"/>
                </a:solidFill>
              </a:rPr>
              <a:t/>
            </a:r>
            <a:br>
              <a:rPr lang="en-US" altLang="ja-JP" sz="800" dirty="0" smtClean="0">
                <a:solidFill>
                  <a:srgbClr val="FF0000"/>
                </a:solidFill>
              </a:rPr>
            </a:br>
            <a:r>
              <a:rPr lang="en-US" altLang="ja-JP" sz="800" dirty="0" smtClean="0">
                <a:solidFill>
                  <a:srgbClr val="FF0000"/>
                </a:solidFill>
              </a:rPr>
              <a:t>        KX-NSXF202 AK is required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727574" y="3719419"/>
            <a:ext cx="825450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400" dirty="0" smtClean="0"/>
              <a:t>(*) V-UTEXT cards have to be disabled for these features.</a:t>
            </a:r>
            <a:br>
              <a:rPr lang="en-US" altLang="ja-JP" sz="1400" dirty="0" smtClean="0"/>
            </a:br>
            <a:r>
              <a:rPr lang="en-US" altLang="ja-JP" sz="1400" dirty="0" smtClean="0"/>
              <a:t>     This condition is applied for KX-NS1000 and KX-NS300/500/700 in KX-NS1000 one look network.</a:t>
            </a:r>
          </a:p>
          <a:p>
            <a:pPr algn="l" eaLnBrk="1" hangingPunct="1"/>
            <a:r>
              <a:rPr lang="ja-JP" altLang="en-US" sz="1400" dirty="0" smtClean="0"/>
              <a:t>　　</a:t>
            </a:r>
            <a:r>
              <a:rPr lang="en-US" altLang="ja-JP" sz="1400" dirty="0" smtClean="0"/>
              <a:t>KX-UT SIP phone can work with V-SIPEXT card without DSS/CO key.</a:t>
            </a:r>
            <a:endParaRPr lang="ja-JP" altLang="en-US" sz="1400" dirty="0"/>
          </a:p>
        </p:txBody>
      </p:sp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90501" y="52283"/>
            <a:ext cx="8791575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1. Table </a:t>
            </a: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of </a:t>
            </a: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Contents for KX-NS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graphicFrame>
        <p:nvGraphicFramePr>
          <p:cNvPr id="5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11944"/>
              </p:ext>
            </p:extLst>
          </p:nvPr>
        </p:nvGraphicFramePr>
        <p:xfrm>
          <a:off x="716436" y="794921"/>
          <a:ext cx="7208364" cy="2894020"/>
        </p:xfrm>
        <a:graphic>
          <a:graphicData uri="http://schemas.openxmlformats.org/drawingml/2006/table">
            <a:tbl>
              <a:tblPr/>
              <a:tblGrid>
                <a:gridCol w="120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789">
                  <a:extLst>
                    <a:ext uri="{9D8B030D-6E8A-4147-A177-3AD203B41FA5}">
                      <a16:colId xmlns:a16="http://schemas.microsoft.com/office/drawing/2014/main" val="3179081293"/>
                    </a:ext>
                  </a:extLst>
                </a:gridCol>
                <a:gridCol w="1429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Chapter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Contents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KX-NS300</a:t>
                      </a:r>
                      <a:b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</a:b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KX-NS500</a:t>
                      </a:r>
                      <a:b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</a:b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KX-NS700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KX-NS1000</a:t>
                      </a:r>
                      <a:b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</a:b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Version 6.01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1 to 4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ACD Report Improvement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Version 6.00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Yes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5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Remote maintenance via KMS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(Version 4.5)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Yes (*)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6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Push Notification for KX-UCMA</a:t>
                      </a:r>
                      <a:b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</a:b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mobile softphone 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(Version 5.0)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Yes (*)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7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SIP TLS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Yes (*)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8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Built-in PMSi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Yes (*)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9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Other technical improvement 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See next page.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See next page.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8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42. Conditions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Conditions are as follows.</a:t>
            </a:r>
            <a:br>
              <a:rPr lang="en-US" altLang="ja-JP" sz="2000" dirty="0" smtClean="0"/>
            </a:br>
            <a:r>
              <a:rPr lang="en-US" altLang="ja-JP" dirty="0" smtClean="0"/>
              <a:t>(1) Extension to extension call is not recorded.</a:t>
            </a:r>
            <a:br>
              <a:rPr lang="en-US" altLang="ja-JP" dirty="0" smtClean="0"/>
            </a:br>
            <a:r>
              <a:rPr lang="en-US" altLang="ja-JP" dirty="0" smtClean="0"/>
              <a:t>(2) Verification code is recorded instead of extension number when</a:t>
            </a:r>
            <a:br>
              <a:rPr lang="en-US" altLang="ja-JP" dirty="0" smtClean="0"/>
            </a:br>
            <a:r>
              <a:rPr lang="en-US" altLang="ja-JP" dirty="0" smtClean="0"/>
              <a:t>      verification code is used for outgoing call. </a:t>
            </a:r>
            <a:br>
              <a:rPr lang="en-US" altLang="ja-JP" dirty="0" smtClean="0"/>
            </a:br>
            <a:r>
              <a:rPr lang="en-US" altLang="ja-JP" dirty="0" smtClean="0"/>
              <a:t>(3) When ICD group is UCD or priority hunt type, and call is not answered,</a:t>
            </a:r>
            <a:br>
              <a:rPr lang="en-US" altLang="ja-JP" dirty="0" smtClean="0"/>
            </a:br>
            <a:r>
              <a:rPr lang="en-US" altLang="ja-JP" dirty="0" smtClean="0"/>
              <a:t>  result is recorded for ICD group only. (Not recorded for extension)</a:t>
            </a:r>
            <a:br>
              <a:rPr lang="en-US" altLang="ja-JP" dirty="0" smtClean="0"/>
            </a:br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rgbClr val="FF0000"/>
                </a:solidFill>
              </a:rPr>
              <a:t>*) Condition (3) is removed from KX-NS300/500/700 version 6.01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       and KX-NS1000 version 6.01. </a:t>
            </a:r>
          </a:p>
          <a:p>
            <a:pPr algn="l" eaLnBrk="1" hangingPunct="1"/>
            <a:r>
              <a:rPr lang="en-US" altLang="ja-JP" dirty="0" smtClean="0"/>
              <a:t>(4) Agent report is removed by default. User report is successor of Agent </a:t>
            </a:r>
            <a:r>
              <a:rPr lang="en-US" altLang="ja-JP" dirty="0"/>
              <a:t>report.</a:t>
            </a:r>
            <a:br>
              <a:rPr lang="en-US" altLang="ja-JP" dirty="0"/>
            </a:br>
            <a:r>
              <a:rPr lang="en-US" altLang="ja-JP" dirty="0" smtClean="0"/>
              <a:t>  Both User report and Agent report </a:t>
            </a:r>
            <a:r>
              <a:rPr lang="en-US" altLang="ja-JP" dirty="0"/>
              <a:t>can be displayed by system reserved bit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dirty="0" smtClean="0"/>
              <a:t>(5) </a:t>
            </a:r>
            <a:r>
              <a:rPr lang="en-US" altLang="ja-JP" dirty="0" smtClean="0">
                <a:solidFill>
                  <a:srgbClr val="3333FF"/>
                </a:solidFill>
              </a:rPr>
              <a:t>Optional SD card is required for KX-NS300/500/700.</a:t>
            </a:r>
          </a:p>
        </p:txBody>
      </p:sp>
      <p:sp>
        <p:nvSpPr>
          <p:cNvPr id="5" name="Rectangle 71"/>
          <p:cNvSpPr>
            <a:spLocks noChangeArrowheads="1"/>
          </p:cNvSpPr>
          <p:nvPr/>
        </p:nvSpPr>
        <p:spPr bwMode="auto">
          <a:xfrm>
            <a:off x="764315" y="3852770"/>
            <a:ext cx="77106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60-day trial is available for these AKs.  </a:t>
            </a:r>
            <a:br>
              <a:rPr lang="en-US" altLang="ja-JP" dirty="0" smtClean="0"/>
            </a:br>
            <a:r>
              <a:rPr lang="en-US" altLang="ja-JP" dirty="0" smtClean="0"/>
              <a:t>  AK1 : KX-NSF201 or KX-NSXF022 (ACD report)</a:t>
            </a:r>
            <a:br>
              <a:rPr lang="en-US" altLang="ja-JP" dirty="0" smtClean="0"/>
            </a:br>
            <a:r>
              <a:rPr lang="en-US" altLang="ja-JP" dirty="0" smtClean="0"/>
              <a:t>  AK2 : KX-NSXF023 (New AK for ACD Enhance)</a:t>
            </a:r>
            <a:br>
              <a:rPr lang="en-US" altLang="ja-JP" dirty="0" smtClean="0"/>
            </a:br>
            <a:r>
              <a:rPr lang="en-US" altLang="ja-JP" dirty="0" smtClean="0"/>
              <a:t>  AK3 : KX-NSXF202 (New AK for Charge report)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27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 smtClean="0">
                <a:solidFill>
                  <a:schemeClr val="bg1"/>
                </a:solidFill>
              </a:rPr>
              <a:t>Chapter 5</a:t>
            </a:r>
            <a:br>
              <a:rPr lang="en-US" altLang="ja-JP" sz="4000" b="1" dirty="0" smtClean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Remote Maintenance via KMS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Remote Maintenance is available via KMS through internet without VPN, Port Fwd by router and so on.</a:t>
            </a:r>
          </a:p>
          <a:p>
            <a:pPr algn="l" eaLnBrk="1" hangingPunct="1"/>
            <a:r>
              <a:rPr lang="en-US" altLang="ja-JP" dirty="0" smtClean="0">
                <a:solidFill>
                  <a:srgbClr val="3333FF"/>
                </a:solidFill>
              </a:rPr>
              <a:t>KX-NSS101 </a:t>
            </a:r>
            <a:r>
              <a:rPr lang="en-US" altLang="ja-JP" dirty="0">
                <a:solidFill>
                  <a:srgbClr val="3333FF"/>
                </a:solidFill>
              </a:rPr>
              <a:t>AK is required</a:t>
            </a:r>
            <a:r>
              <a:rPr lang="en-US" altLang="ja-JP" dirty="0" smtClean="0">
                <a:solidFill>
                  <a:srgbClr val="3333FF"/>
                </a:solidFill>
              </a:rPr>
              <a:t>.</a:t>
            </a:r>
            <a:br>
              <a:rPr lang="en-US" altLang="ja-JP" dirty="0" smtClean="0">
                <a:solidFill>
                  <a:srgbClr val="3333FF"/>
                </a:solidFill>
              </a:rPr>
            </a:br>
            <a:r>
              <a:rPr lang="en-US" altLang="ja-JP" dirty="0"/>
              <a:t>This AK is not required for other remote connections.</a:t>
            </a:r>
            <a:br>
              <a:rPr lang="en-US" altLang="ja-JP" dirty="0"/>
            </a:br>
            <a:endParaRPr lang="ja-JP" altLang="en-US" sz="1100" dirty="0"/>
          </a:p>
        </p:txBody>
      </p:sp>
      <p:pic>
        <p:nvPicPr>
          <p:cNvPr id="12" name="図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77" y="3390591"/>
            <a:ext cx="679460" cy="5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51. Remote Maintenance via KMS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pic>
        <p:nvPicPr>
          <p:cNvPr id="7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33" y="3680572"/>
            <a:ext cx="1079503" cy="1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2"/>
          <p:cNvSpPr>
            <a:spLocks noChangeShapeType="1"/>
          </p:cNvSpPr>
          <p:nvPr/>
        </p:nvSpPr>
        <p:spPr bwMode="auto">
          <a:xfrm flipV="1">
            <a:off x="3496476" y="3433144"/>
            <a:ext cx="376210" cy="163715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3586318" y="2590521"/>
            <a:ext cx="1945502" cy="953444"/>
            <a:chOff x="3343970" y="3170354"/>
            <a:chExt cx="1945502" cy="953444"/>
          </a:xfrm>
        </p:grpSpPr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3549264" y="3417635"/>
              <a:ext cx="1562324" cy="706163"/>
            </a:xfrm>
            <a:prstGeom prst="cloudCallout">
              <a:avLst>
                <a:gd name="adj1" fmla="val -18005"/>
                <a:gd name="adj2" fmla="val 55398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" name="テキスト ボックス 2"/>
            <p:cNvSpPr txBox="1">
              <a:spLocks noChangeArrowheads="1"/>
            </p:cNvSpPr>
            <p:nvPr/>
          </p:nvSpPr>
          <p:spPr bwMode="auto">
            <a:xfrm>
              <a:off x="3343970" y="3170354"/>
              <a:ext cx="1945502" cy="26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明朝" pitchFamily="17" charset="-128"/>
                  <a:cs typeface="Times New Roman" pitchFamily="18" charset="0"/>
                </a:rPr>
                <a:t>Panasonic-Cloud (KMS)</a:t>
              </a:r>
              <a:endParaRPr kumimoji="1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ＭＳ Ｐゴシック" pitchFamily="50" charset="-128"/>
              </a:endParaRPr>
            </a:p>
          </p:txBody>
        </p:sp>
        <p:pic>
          <p:nvPicPr>
            <p:cNvPr id="28" name="図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183" y="3757341"/>
              <a:ext cx="199077" cy="292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グループ化 29"/>
          <p:cNvGrpSpPr/>
          <p:nvPr/>
        </p:nvGrpSpPr>
        <p:grpSpPr>
          <a:xfrm>
            <a:off x="3728223" y="3182629"/>
            <a:ext cx="935038" cy="550862"/>
            <a:chOff x="4168775" y="2478316"/>
            <a:chExt cx="935038" cy="550862"/>
          </a:xfrm>
        </p:grpSpPr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4313238" y="2638653"/>
              <a:ext cx="266959" cy="23653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4427266" y="2502128"/>
              <a:ext cx="268301" cy="23653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4590929" y="2478316"/>
              <a:ext cx="269642" cy="23653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4378972" y="2792641"/>
              <a:ext cx="268301" cy="23653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4581822" y="2780284"/>
              <a:ext cx="266959" cy="23653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4488975" y="2614841"/>
              <a:ext cx="268301" cy="23653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4695567" y="2614841"/>
              <a:ext cx="266959" cy="23653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4168775" y="2549753"/>
              <a:ext cx="9350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 dirty="0" smtClean="0">
                  <a:latin typeface="Times New Roman" pitchFamily="18" charset="0"/>
                </a:rPr>
                <a:t>Internet</a:t>
              </a:r>
              <a:endParaRPr kumimoji="0" lang="en-US" altLang="ja-JP" sz="1000" b="1" dirty="0">
                <a:latin typeface="Times New Roman" pitchFamily="18" charset="0"/>
              </a:endParaRPr>
            </a:p>
          </p:txBody>
        </p:sp>
      </p:grpSp>
      <p:sp>
        <p:nvSpPr>
          <p:cNvPr id="39" name="AutoShape 22"/>
          <p:cNvSpPr>
            <a:spLocks noChangeShapeType="1"/>
          </p:cNvSpPr>
          <p:nvPr/>
        </p:nvSpPr>
        <p:spPr bwMode="auto">
          <a:xfrm flipH="1" flipV="1">
            <a:off x="4884596" y="3490117"/>
            <a:ext cx="478865" cy="174009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FFC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Required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664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 smtClean="0">
                <a:solidFill>
                  <a:schemeClr val="bg1"/>
                </a:solidFill>
              </a:rPr>
              <a:t>Chapter 6</a:t>
            </a:r>
            <a:br>
              <a:rPr lang="en-US" altLang="ja-JP" sz="4000" b="1" dirty="0" smtClean="0">
                <a:solidFill>
                  <a:schemeClr val="bg1"/>
                </a:solidFill>
              </a:rPr>
            </a:br>
            <a:r>
              <a:rPr lang="en-US" altLang="ja-JP" sz="4000" b="1" dirty="0">
                <a:solidFill>
                  <a:schemeClr val="bg1"/>
                </a:solidFill>
              </a:rPr>
              <a:t>Push Notification 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for</a:t>
            </a:r>
            <a:br>
              <a:rPr lang="en-US" altLang="ja-JP" sz="4000" b="1" dirty="0" smtClean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KX-UCMA Mobile Softphone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ine 13"/>
          <p:cNvSpPr>
            <a:spLocks noChangeShapeType="1"/>
          </p:cNvSpPr>
          <p:nvPr/>
        </p:nvSpPr>
        <p:spPr bwMode="auto">
          <a:xfrm flipH="1">
            <a:off x="3595836" y="1964567"/>
            <a:ext cx="2749044" cy="119525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Incoming call is informed using “Push Notification” in order to </a:t>
            </a:r>
            <a:r>
              <a:rPr lang="en-US" altLang="ja-JP" sz="2000" dirty="0" smtClean="0">
                <a:solidFill>
                  <a:srgbClr val="3333FF"/>
                </a:solidFill>
              </a:rPr>
              <a:t>save battery life of smart </a:t>
            </a:r>
            <a:r>
              <a:rPr lang="en-US" altLang="ja-JP" sz="2000" dirty="0">
                <a:solidFill>
                  <a:srgbClr val="3333FF"/>
                </a:solidFill>
              </a:rPr>
              <a:t>phone</a:t>
            </a:r>
            <a:r>
              <a:rPr lang="en-US" altLang="ja-JP" sz="2000" dirty="0"/>
              <a:t>. </a:t>
            </a:r>
            <a:r>
              <a:rPr lang="en-US" altLang="ja-JP" sz="2000" dirty="0" smtClean="0"/>
              <a:t>Application stops working during idle.</a:t>
            </a:r>
            <a:br>
              <a:rPr lang="en-US" altLang="ja-JP" sz="2000" dirty="0" smtClean="0"/>
            </a:br>
            <a:r>
              <a:rPr lang="en-US" altLang="ja-JP" sz="2000" dirty="0" smtClean="0"/>
              <a:t>Application starts working again after receiving “Push Notification”.    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07" name="Line 13"/>
          <p:cNvSpPr>
            <a:spLocks noChangeShapeType="1"/>
          </p:cNvSpPr>
          <p:nvPr/>
        </p:nvSpPr>
        <p:spPr bwMode="auto">
          <a:xfrm>
            <a:off x="3135658" y="2415228"/>
            <a:ext cx="460180" cy="860616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61. Push Notification</a:t>
            </a:r>
            <a:endParaRPr lang="en-US" altLang="ja-JP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pic>
        <p:nvPicPr>
          <p:cNvPr id="177" name="Picture 10" descr="E:\Panasonic2011\和田さま☆アイコン集\from_dobashi\Otehrs3\serv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63" y="2069231"/>
            <a:ext cx="199990" cy="4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" name="Rectangle 71"/>
          <p:cNvSpPr>
            <a:spLocks noChangeArrowheads="1"/>
          </p:cNvSpPr>
          <p:nvPr/>
        </p:nvSpPr>
        <p:spPr bwMode="auto">
          <a:xfrm>
            <a:off x="1519902" y="1985147"/>
            <a:ext cx="17434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Push Server</a:t>
            </a:r>
            <a:br>
              <a:rPr lang="en-US" altLang="ja-JP" dirty="0" smtClean="0"/>
            </a:br>
            <a:r>
              <a:rPr lang="en-US" altLang="ja-JP" dirty="0" smtClean="0"/>
              <a:t>by Panasonic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81" name="Line 13"/>
          <p:cNvSpPr>
            <a:spLocks noChangeShapeType="1"/>
          </p:cNvSpPr>
          <p:nvPr/>
        </p:nvSpPr>
        <p:spPr bwMode="auto">
          <a:xfrm>
            <a:off x="3595838" y="3332818"/>
            <a:ext cx="0" cy="115270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grpSp>
        <p:nvGrpSpPr>
          <p:cNvPr id="184" name="グループ化 183"/>
          <p:cNvGrpSpPr/>
          <p:nvPr/>
        </p:nvGrpSpPr>
        <p:grpSpPr>
          <a:xfrm>
            <a:off x="3083796" y="2888633"/>
            <a:ext cx="938180" cy="570316"/>
            <a:chOff x="2892082" y="1515258"/>
            <a:chExt cx="938180" cy="570316"/>
          </a:xfrm>
        </p:grpSpPr>
        <p:grpSp>
          <p:nvGrpSpPr>
            <p:cNvPr id="185" name="Group 103"/>
            <p:cNvGrpSpPr>
              <a:grpSpLocks/>
            </p:cNvGrpSpPr>
            <p:nvPr/>
          </p:nvGrpSpPr>
          <p:grpSpPr bwMode="auto">
            <a:xfrm>
              <a:off x="3043767" y="1515258"/>
              <a:ext cx="651470" cy="570316"/>
              <a:chOff x="2336" y="1557"/>
              <a:chExt cx="484" cy="347"/>
            </a:xfrm>
          </p:grpSpPr>
          <p:sp>
            <p:nvSpPr>
              <p:cNvPr id="187" name="Oval 104"/>
              <p:cNvSpPr>
                <a:spLocks noChangeArrowheads="1"/>
              </p:cNvSpPr>
              <p:nvPr/>
            </p:nvSpPr>
            <p:spPr bwMode="auto">
              <a:xfrm>
                <a:off x="2336" y="1659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88" name="Oval 105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5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89" name="Oval 106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90" name="Oval 107"/>
              <p:cNvSpPr>
                <a:spLocks noChangeArrowheads="1"/>
              </p:cNvSpPr>
              <p:nvPr/>
            </p:nvSpPr>
            <p:spPr bwMode="auto">
              <a:xfrm>
                <a:off x="2384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91" name="Oval 108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92" name="Oval 109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93" name="Oval 110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</p:grpSp>
        <p:sp>
          <p:nvSpPr>
            <p:cNvPr id="186" name="Text Box 111"/>
            <p:cNvSpPr txBox="1">
              <a:spLocks noChangeArrowheads="1"/>
            </p:cNvSpPr>
            <p:nvPr/>
          </p:nvSpPr>
          <p:spPr bwMode="auto">
            <a:xfrm>
              <a:off x="2892082" y="1637013"/>
              <a:ext cx="938180" cy="2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en-US" altLang="ja-JP" sz="1200" b="1" dirty="0" smtClean="0">
                  <a:latin typeface="Times New Roman" pitchFamily="18" charset="0"/>
                </a:rPr>
                <a:t>Internet</a:t>
              </a:r>
              <a:endParaRPr kumimoji="0" lang="en-US" altLang="ja-JP" sz="1200" b="1" dirty="0">
                <a:latin typeface="Times New Roman" pitchFamily="18" charset="0"/>
              </a:endParaRPr>
            </a:p>
          </p:txBody>
        </p:sp>
      </p:grpSp>
      <p:pic>
        <p:nvPicPr>
          <p:cNvPr id="196" name="Picture 145" descr="MCj044134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01" y="2862894"/>
            <a:ext cx="597464" cy="5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9" name="直線矢印コネクタ 198"/>
          <p:cNvCxnSpPr/>
          <p:nvPr/>
        </p:nvCxnSpPr>
        <p:spPr>
          <a:xfrm flipH="1">
            <a:off x="4399024" y="3490663"/>
            <a:ext cx="1931275" cy="944127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/>
          <p:nvPr/>
        </p:nvCxnSpPr>
        <p:spPr>
          <a:xfrm flipV="1">
            <a:off x="4399024" y="3399320"/>
            <a:ext cx="1759177" cy="82958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71"/>
          <p:cNvSpPr>
            <a:spLocks noChangeArrowheads="1"/>
          </p:cNvSpPr>
          <p:nvPr/>
        </p:nvSpPr>
        <p:spPr bwMode="auto">
          <a:xfrm>
            <a:off x="5319169" y="3907836"/>
            <a:ext cx="36271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(4) SIP Connection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8" name="角丸四角形 207"/>
          <p:cNvSpPr/>
          <p:nvPr/>
        </p:nvSpPr>
        <p:spPr>
          <a:xfrm>
            <a:off x="5695896" y="1753758"/>
            <a:ext cx="1297970" cy="65194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9" name="Picture 10" descr="E:\Panasonic2011\和田さま☆アイコン集\from_dobashi\Otehrs3\serv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36" y="1950073"/>
            <a:ext cx="199990" cy="4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10" descr="E:\Panasonic2011\和田さま☆アイコン集\from_dobashi\Otehrs3\serv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87" y="1949471"/>
            <a:ext cx="199990" cy="4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" name="Rectangle 71"/>
          <p:cNvSpPr>
            <a:spLocks noChangeArrowheads="1"/>
          </p:cNvSpPr>
          <p:nvPr/>
        </p:nvSpPr>
        <p:spPr bwMode="auto">
          <a:xfrm>
            <a:off x="5695896" y="1683385"/>
            <a:ext cx="14605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GCM / APNS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15" name="直線矢印コネクタ 214"/>
          <p:cNvCxnSpPr/>
          <p:nvPr/>
        </p:nvCxnSpPr>
        <p:spPr>
          <a:xfrm>
            <a:off x="6365542" y="2433824"/>
            <a:ext cx="0" cy="424643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5495666" y="2383264"/>
            <a:ext cx="113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(3) Push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2858764" y="4000180"/>
            <a:ext cx="1469862" cy="830997"/>
          </a:xfrm>
          <a:prstGeom prst="rect">
            <a:avLst/>
          </a:prstGeom>
          <a:solidFill>
            <a:srgbClr val="3333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>
                <a:solidFill>
                  <a:schemeClr val="bg1"/>
                </a:solidFill>
              </a:rPr>
              <a:t>Panasonic</a:t>
            </a:r>
            <a:br>
              <a:rPr lang="en-US" altLang="ja-JP" sz="1200" dirty="0" smtClean="0">
                <a:solidFill>
                  <a:schemeClr val="bg1"/>
                </a:solidFill>
              </a:rPr>
            </a:br>
            <a:r>
              <a:rPr lang="en-US" altLang="ja-JP" sz="1200" dirty="0" smtClean="0">
                <a:solidFill>
                  <a:schemeClr val="bg1"/>
                </a:solidFill>
              </a:rPr>
              <a:t>KX-NS PBX</a:t>
            </a:r>
            <a:br>
              <a:rPr lang="en-US" altLang="ja-JP" sz="1200" dirty="0" smtClean="0">
                <a:solidFill>
                  <a:schemeClr val="bg1"/>
                </a:solidFill>
              </a:rPr>
            </a:br>
            <a:r>
              <a:rPr lang="en-US" altLang="ja-JP" sz="1200" dirty="0" smtClean="0">
                <a:solidFill>
                  <a:schemeClr val="bg1"/>
                </a:solidFill>
              </a:rPr>
              <a:t/>
            </a:r>
            <a:br>
              <a:rPr lang="en-US" altLang="ja-JP" sz="1200" dirty="0" smtClean="0">
                <a:solidFill>
                  <a:schemeClr val="bg1"/>
                </a:solidFill>
              </a:rPr>
            </a:br>
            <a:endParaRPr lang="ja-JP" altLang="en-US" sz="1200" dirty="0">
              <a:solidFill>
                <a:schemeClr val="bg1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3135658" y="2574657"/>
            <a:ext cx="0" cy="1346981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1"/>
          <p:cNvSpPr>
            <a:spLocks noChangeArrowheads="1"/>
          </p:cNvSpPr>
          <p:nvPr/>
        </p:nvSpPr>
        <p:spPr bwMode="auto">
          <a:xfrm>
            <a:off x="1333284" y="2968225"/>
            <a:ext cx="22635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(1) MPR ID +</a:t>
            </a:r>
            <a:br>
              <a:rPr lang="en-US" altLang="ja-JP" dirty="0" smtClean="0"/>
            </a:br>
            <a:r>
              <a:rPr lang="en-US" altLang="ja-JP" dirty="0" smtClean="0"/>
              <a:t>     </a:t>
            </a:r>
            <a:r>
              <a:rPr lang="en-US" altLang="ja-JP" dirty="0" smtClean="0">
                <a:solidFill>
                  <a:srgbClr val="3333FF"/>
                </a:solidFill>
              </a:rPr>
              <a:t>SIP User Name </a:t>
            </a:r>
            <a:endParaRPr lang="ja-JP" altLang="en-US" dirty="0">
              <a:solidFill>
                <a:srgbClr val="3333FF"/>
              </a:solidFill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3349892" y="2109130"/>
            <a:ext cx="2244630" cy="1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71"/>
          <p:cNvSpPr>
            <a:spLocks noChangeArrowheads="1"/>
          </p:cNvSpPr>
          <p:nvPr/>
        </p:nvSpPr>
        <p:spPr bwMode="auto">
          <a:xfrm>
            <a:off x="3648708" y="2083507"/>
            <a:ext cx="1364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(2) Token</a:t>
            </a:r>
            <a:endParaRPr lang="ja-JP" altLang="en-US" dirty="0">
              <a:solidFill>
                <a:srgbClr val="3333FF"/>
              </a:solidFill>
            </a:endParaRPr>
          </a:p>
        </p:txBody>
      </p:sp>
      <p:pic>
        <p:nvPicPr>
          <p:cNvPr id="55" name="Picture 11" descr="MC90004585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1" y="3818172"/>
            <a:ext cx="644921" cy="5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直線矢印コネクタ 55"/>
          <p:cNvCxnSpPr/>
          <p:nvPr/>
        </p:nvCxnSpPr>
        <p:spPr>
          <a:xfrm>
            <a:off x="1519902" y="4265332"/>
            <a:ext cx="1173871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71"/>
          <p:cNvSpPr>
            <a:spLocks noChangeArrowheads="1"/>
          </p:cNvSpPr>
          <p:nvPr/>
        </p:nvSpPr>
        <p:spPr bwMode="auto">
          <a:xfrm>
            <a:off x="683389" y="4383226"/>
            <a:ext cx="25005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(0) Make a call to 102.</a:t>
            </a:r>
            <a:endParaRPr lang="ja-JP" altLang="en-US" dirty="0"/>
          </a:p>
        </p:txBody>
      </p:sp>
      <p:sp>
        <p:nvSpPr>
          <p:cNvPr id="60" name="Rectangle 71"/>
          <p:cNvSpPr>
            <a:spLocks noChangeArrowheads="1"/>
          </p:cNvSpPr>
          <p:nvPr/>
        </p:nvSpPr>
        <p:spPr bwMode="auto">
          <a:xfrm>
            <a:off x="1456575" y="3830903"/>
            <a:ext cx="984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Ext 101</a:t>
            </a:r>
            <a:endParaRPr lang="ja-JP" altLang="en-US" dirty="0"/>
          </a:p>
        </p:txBody>
      </p:sp>
      <p:sp>
        <p:nvSpPr>
          <p:cNvPr id="62" name="Rectangle 71"/>
          <p:cNvSpPr>
            <a:spLocks noChangeArrowheads="1"/>
          </p:cNvSpPr>
          <p:nvPr/>
        </p:nvSpPr>
        <p:spPr bwMode="auto">
          <a:xfrm>
            <a:off x="6526330" y="2861558"/>
            <a:ext cx="984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Ext 102</a:t>
            </a:r>
            <a:endParaRPr lang="ja-JP" altLang="en-US" dirty="0"/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4088651" y="3382792"/>
            <a:ext cx="19521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(5) Start ringing</a:t>
            </a:r>
            <a:endParaRPr lang="ja-JP" altLang="en-US" dirty="0"/>
          </a:p>
        </p:txBody>
      </p:sp>
      <p:sp>
        <p:nvSpPr>
          <p:cNvPr id="42" name="Rectangle 71"/>
          <p:cNvSpPr>
            <a:spLocks noChangeArrowheads="1"/>
          </p:cNvSpPr>
          <p:nvPr/>
        </p:nvSpPr>
        <p:spPr bwMode="auto">
          <a:xfrm>
            <a:off x="6594394" y="3148847"/>
            <a:ext cx="14251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rgbClr val="3333FF"/>
                </a:solidFill>
              </a:rPr>
              <a:t>Mobile Softphone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43" name="Rectangle 71"/>
          <p:cNvSpPr>
            <a:spLocks noChangeArrowheads="1"/>
          </p:cNvSpPr>
          <p:nvPr/>
        </p:nvSpPr>
        <p:spPr bwMode="auto">
          <a:xfrm>
            <a:off x="4821038" y="4353500"/>
            <a:ext cx="39028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GCM = Google Cloud Messaging</a:t>
            </a:r>
            <a:br>
              <a:rPr lang="en-US" altLang="ja-JP" dirty="0" smtClean="0"/>
            </a:br>
            <a:r>
              <a:rPr lang="en-US" altLang="ja-JP" dirty="0" smtClean="0"/>
              <a:t>APNS = Apple Push Notification Server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4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FFC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KX-UCM AK</a:t>
            </a:r>
            <a:br>
              <a:rPr lang="en-US" altLang="ja-JP" sz="1200" dirty="0" smtClean="0"/>
            </a:br>
            <a:r>
              <a:rPr lang="en-US" altLang="ja-JP" sz="1200" dirty="0" smtClean="0"/>
              <a:t>Required</a:t>
            </a:r>
            <a:endParaRPr lang="ja-JP" altLang="en-US" sz="1200" dirty="0"/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auto">
          <a:xfrm>
            <a:off x="657836" y="4872009"/>
            <a:ext cx="7750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KX-UCMA AK is required for KX-UCMA mobile softphone. (Not for PBX)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ine 13"/>
          <p:cNvSpPr>
            <a:spLocks noChangeShapeType="1"/>
          </p:cNvSpPr>
          <p:nvPr/>
        </p:nvSpPr>
        <p:spPr bwMode="auto">
          <a:xfrm flipH="1">
            <a:off x="3595836" y="1964567"/>
            <a:ext cx="2749044" cy="119525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48" name="角丸四角形 47"/>
          <p:cNvSpPr/>
          <p:nvPr/>
        </p:nvSpPr>
        <p:spPr>
          <a:xfrm>
            <a:off x="5695896" y="1753758"/>
            <a:ext cx="1297970" cy="65194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Rectangle 71"/>
          <p:cNvSpPr>
            <a:spLocks noChangeArrowheads="1"/>
          </p:cNvSpPr>
          <p:nvPr/>
        </p:nvSpPr>
        <p:spPr bwMode="auto">
          <a:xfrm>
            <a:off x="975935" y="2546407"/>
            <a:ext cx="2032412" cy="150810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KMS    </a:t>
            </a:r>
            <a:r>
              <a:rPr lang="en-US" altLang="ja-JP" sz="1200" dirty="0" smtClean="0"/>
              <a:t>Registration</a:t>
            </a:r>
            <a:br>
              <a:rPr lang="en-US" altLang="ja-JP" sz="1200" dirty="0" smtClean="0"/>
            </a:br>
            <a:r>
              <a:rPr lang="en-US" altLang="ja-JP" sz="1200" dirty="0" smtClean="0"/>
              <a:t>                  Server</a:t>
            </a:r>
            <a:br>
              <a:rPr lang="en-US" altLang="ja-JP" sz="1200" dirty="0" smtClean="0"/>
            </a:br>
            <a:r>
              <a:rPr lang="en-US" altLang="ja-JP" dirty="0" smtClean="0"/>
              <a:t>by Panasonic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Push notification is registered automatically.</a:t>
            </a:r>
            <a:br>
              <a:rPr lang="en-US" altLang="ja-JP" sz="2000" dirty="0" smtClean="0"/>
            </a:br>
            <a:r>
              <a:rPr lang="en-US" altLang="ja-JP" sz="2000" dirty="0" smtClean="0">
                <a:solidFill>
                  <a:srgbClr val="3333FF"/>
                </a:solidFill>
              </a:rPr>
              <a:t>Programming is NOT required</a:t>
            </a:r>
            <a:r>
              <a:rPr lang="en-US" altLang="ja-JP" sz="2000" dirty="0" smtClean="0"/>
              <a:t> for PBX</a:t>
            </a:r>
            <a:r>
              <a:rPr lang="en-US" altLang="ja-JP" sz="2000" dirty="0" smtClean="0">
                <a:solidFill>
                  <a:srgbClr val="3333FF"/>
                </a:solidFill>
              </a:rPr>
              <a:t>.</a:t>
            </a:r>
            <a:endParaRPr lang="ja-JP" altLang="en-US" sz="2000" dirty="0">
              <a:solidFill>
                <a:srgbClr val="3333FF"/>
              </a:solidFill>
            </a:endParaRPr>
          </a:p>
        </p:txBody>
      </p:sp>
      <p:sp>
        <p:nvSpPr>
          <p:cNvPr id="207" name="Line 13"/>
          <p:cNvSpPr>
            <a:spLocks noChangeShapeType="1"/>
          </p:cNvSpPr>
          <p:nvPr/>
        </p:nvSpPr>
        <p:spPr bwMode="auto">
          <a:xfrm>
            <a:off x="3135658" y="2415228"/>
            <a:ext cx="460180" cy="860616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62. Automatic Registration</a:t>
            </a:r>
            <a:endParaRPr lang="en-US" altLang="ja-JP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4821038" y="4353500"/>
            <a:ext cx="39028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GCM = Google Cloud Messaging</a:t>
            </a:r>
            <a:br>
              <a:rPr lang="en-US" altLang="ja-JP" dirty="0" smtClean="0"/>
            </a:br>
            <a:r>
              <a:rPr lang="en-US" altLang="ja-JP" dirty="0" smtClean="0"/>
              <a:t>APNS = Apple Push Notification Server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77" name="Picture 10" descr="E:\Panasonic2011\和田さま☆アイコン集\from_dobashi\Otehrs3\serv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63" y="2069231"/>
            <a:ext cx="199990" cy="4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" name="Rectangle 71"/>
          <p:cNvSpPr>
            <a:spLocks noChangeArrowheads="1"/>
          </p:cNvSpPr>
          <p:nvPr/>
        </p:nvSpPr>
        <p:spPr bwMode="auto">
          <a:xfrm>
            <a:off x="1519902" y="1985147"/>
            <a:ext cx="17434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Push Server</a:t>
            </a:r>
            <a:br>
              <a:rPr lang="en-US" altLang="ja-JP" dirty="0" smtClean="0"/>
            </a:br>
            <a:r>
              <a:rPr lang="en-US" altLang="ja-JP" dirty="0" smtClean="0"/>
              <a:t>by Panasonic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79" name="直線矢印コネクタ 178"/>
          <p:cNvCxnSpPr/>
          <p:nvPr/>
        </p:nvCxnSpPr>
        <p:spPr>
          <a:xfrm flipH="1" flipV="1">
            <a:off x="2619652" y="3235768"/>
            <a:ext cx="3526194" cy="1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矢印コネクタ 179"/>
          <p:cNvCxnSpPr/>
          <p:nvPr/>
        </p:nvCxnSpPr>
        <p:spPr>
          <a:xfrm>
            <a:off x="2619652" y="3060375"/>
            <a:ext cx="3558745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Line 13"/>
          <p:cNvSpPr>
            <a:spLocks noChangeShapeType="1"/>
          </p:cNvSpPr>
          <p:nvPr/>
        </p:nvSpPr>
        <p:spPr bwMode="auto">
          <a:xfrm>
            <a:off x="3595838" y="3332818"/>
            <a:ext cx="0" cy="115270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83" name="Line 13"/>
          <p:cNvSpPr>
            <a:spLocks noChangeShapeType="1"/>
          </p:cNvSpPr>
          <p:nvPr/>
        </p:nvSpPr>
        <p:spPr bwMode="auto">
          <a:xfrm>
            <a:off x="2475296" y="3149267"/>
            <a:ext cx="1135824" cy="1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grpSp>
        <p:nvGrpSpPr>
          <p:cNvPr id="184" name="グループ化 183"/>
          <p:cNvGrpSpPr/>
          <p:nvPr/>
        </p:nvGrpSpPr>
        <p:grpSpPr>
          <a:xfrm>
            <a:off x="3083796" y="2888633"/>
            <a:ext cx="938180" cy="570316"/>
            <a:chOff x="2892082" y="1515258"/>
            <a:chExt cx="938180" cy="570316"/>
          </a:xfrm>
        </p:grpSpPr>
        <p:grpSp>
          <p:nvGrpSpPr>
            <p:cNvPr id="185" name="Group 103"/>
            <p:cNvGrpSpPr>
              <a:grpSpLocks/>
            </p:cNvGrpSpPr>
            <p:nvPr/>
          </p:nvGrpSpPr>
          <p:grpSpPr bwMode="auto">
            <a:xfrm>
              <a:off x="3043767" y="1515258"/>
              <a:ext cx="651470" cy="570316"/>
              <a:chOff x="2336" y="1557"/>
              <a:chExt cx="484" cy="347"/>
            </a:xfrm>
          </p:grpSpPr>
          <p:sp>
            <p:nvSpPr>
              <p:cNvPr id="187" name="Oval 104"/>
              <p:cNvSpPr>
                <a:spLocks noChangeArrowheads="1"/>
              </p:cNvSpPr>
              <p:nvPr/>
            </p:nvSpPr>
            <p:spPr bwMode="auto">
              <a:xfrm>
                <a:off x="2336" y="1659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88" name="Oval 105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5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89" name="Oval 106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90" name="Oval 107"/>
              <p:cNvSpPr>
                <a:spLocks noChangeArrowheads="1"/>
              </p:cNvSpPr>
              <p:nvPr/>
            </p:nvSpPr>
            <p:spPr bwMode="auto">
              <a:xfrm>
                <a:off x="2384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91" name="Oval 108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92" name="Oval 109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93" name="Oval 110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</p:grpSp>
        <p:sp>
          <p:nvSpPr>
            <p:cNvPr id="186" name="Text Box 111"/>
            <p:cNvSpPr txBox="1">
              <a:spLocks noChangeArrowheads="1"/>
            </p:cNvSpPr>
            <p:nvPr/>
          </p:nvSpPr>
          <p:spPr bwMode="auto">
            <a:xfrm>
              <a:off x="2892082" y="1637013"/>
              <a:ext cx="938180" cy="2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en-US" altLang="ja-JP" sz="1200" b="1" dirty="0" smtClean="0">
                  <a:latin typeface="Times New Roman" pitchFamily="18" charset="0"/>
                </a:rPr>
                <a:t>Internet</a:t>
              </a:r>
              <a:endParaRPr kumimoji="0" lang="en-US" altLang="ja-JP" sz="1200" b="1" dirty="0">
                <a:latin typeface="Times New Roman" pitchFamily="18" charset="0"/>
              </a:endParaRPr>
            </a:p>
          </p:txBody>
        </p:sp>
      </p:grpSp>
      <p:pic>
        <p:nvPicPr>
          <p:cNvPr id="196" name="Picture 145" descr="MCj044134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01" y="2862894"/>
            <a:ext cx="597464" cy="5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9" name="直線矢印コネクタ 198"/>
          <p:cNvCxnSpPr/>
          <p:nvPr/>
        </p:nvCxnSpPr>
        <p:spPr>
          <a:xfrm flipH="1">
            <a:off x="4399024" y="3490663"/>
            <a:ext cx="1931275" cy="944127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/>
          <p:nvPr/>
        </p:nvCxnSpPr>
        <p:spPr>
          <a:xfrm flipV="1">
            <a:off x="4399024" y="3399320"/>
            <a:ext cx="1759177" cy="82958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71"/>
          <p:cNvSpPr>
            <a:spLocks noChangeArrowheads="1"/>
          </p:cNvSpPr>
          <p:nvPr/>
        </p:nvSpPr>
        <p:spPr bwMode="auto">
          <a:xfrm>
            <a:off x="5628094" y="3734838"/>
            <a:ext cx="22678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(1) SIP Connection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(8) Push Setting</a:t>
            </a:r>
            <a:endParaRPr lang="ja-JP" altLang="en-US" dirty="0"/>
          </a:p>
        </p:txBody>
      </p:sp>
      <p:sp>
        <p:nvSpPr>
          <p:cNvPr id="202" name="Rectangle 71"/>
          <p:cNvSpPr>
            <a:spLocks noChangeArrowheads="1"/>
          </p:cNvSpPr>
          <p:nvPr/>
        </p:nvSpPr>
        <p:spPr bwMode="auto">
          <a:xfrm>
            <a:off x="3996601" y="3638947"/>
            <a:ext cx="14916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(2) MPR ID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3" name="Rectangle 71"/>
          <p:cNvSpPr>
            <a:spLocks noChangeArrowheads="1"/>
          </p:cNvSpPr>
          <p:nvPr/>
        </p:nvSpPr>
        <p:spPr bwMode="auto">
          <a:xfrm>
            <a:off x="3937478" y="3230043"/>
            <a:ext cx="13654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(3) MPR ID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4" name="Rectangle 71"/>
          <p:cNvSpPr>
            <a:spLocks noChangeArrowheads="1"/>
          </p:cNvSpPr>
          <p:nvPr/>
        </p:nvSpPr>
        <p:spPr bwMode="auto">
          <a:xfrm>
            <a:off x="4102235" y="2789307"/>
            <a:ext cx="2076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(4) AK OK or Not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9" name="Picture 10" descr="E:\Panasonic2011\和田さま☆アイコン集\from_dobashi\Otehrs3\serv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36" y="1950073"/>
            <a:ext cx="199990" cy="4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10" descr="E:\Panasonic2011\和田さま☆アイコン集\from_dobashi\Otehrs3\serv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87" y="1949471"/>
            <a:ext cx="199990" cy="4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" name="Rectangle 71"/>
          <p:cNvSpPr>
            <a:spLocks noChangeArrowheads="1"/>
          </p:cNvSpPr>
          <p:nvPr/>
        </p:nvSpPr>
        <p:spPr bwMode="auto">
          <a:xfrm>
            <a:off x="5695896" y="1683385"/>
            <a:ext cx="14605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GCM / APNS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13" name="直線矢印コネクタ 212"/>
          <p:cNvCxnSpPr/>
          <p:nvPr/>
        </p:nvCxnSpPr>
        <p:spPr>
          <a:xfrm flipH="1" flipV="1">
            <a:off x="3235653" y="2459026"/>
            <a:ext cx="2905674" cy="42960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矢印コネクタ 213"/>
          <p:cNvCxnSpPr/>
          <p:nvPr/>
        </p:nvCxnSpPr>
        <p:spPr>
          <a:xfrm flipV="1">
            <a:off x="6528574" y="2433824"/>
            <a:ext cx="0" cy="37168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>
            <a:off x="6365542" y="2433824"/>
            <a:ext cx="0" cy="424643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71"/>
          <p:cNvSpPr>
            <a:spLocks noChangeArrowheads="1"/>
          </p:cNvSpPr>
          <p:nvPr/>
        </p:nvSpPr>
        <p:spPr bwMode="auto">
          <a:xfrm>
            <a:off x="6577921" y="2486640"/>
            <a:ext cx="1688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(5) Device</a:t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en-US" altLang="ja-JP" dirty="0" smtClean="0"/>
              <a:t> Registration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5433881" y="2370907"/>
            <a:ext cx="113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(6) Token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18" name="Rectangle 71"/>
          <p:cNvSpPr>
            <a:spLocks noChangeArrowheads="1"/>
          </p:cNvSpPr>
          <p:nvPr/>
        </p:nvSpPr>
        <p:spPr bwMode="auto">
          <a:xfrm>
            <a:off x="3215038" y="1750681"/>
            <a:ext cx="22635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(7) Token + </a:t>
            </a:r>
            <a:r>
              <a:rPr lang="en-US" altLang="ja-JP" dirty="0"/>
              <a:t>OS </a:t>
            </a:r>
            <a:r>
              <a:rPr lang="en-US" altLang="ja-JP" dirty="0" smtClean="0"/>
              <a:t>Type</a:t>
            </a:r>
            <a:br>
              <a:rPr lang="en-US" altLang="ja-JP" dirty="0" smtClean="0"/>
            </a:br>
            <a:r>
              <a:rPr lang="en-US" altLang="ja-JP" dirty="0" smtClean="0"/>
              <a:t>     + </a:t>
            </a:r>
            <a:r>
              <a:rPr lang="en-US" altLang="ja-JP" dirty="0"/>
              <a:t>MPR </a:t>
            </a:r>
            <a:r>
              <a:rPr lang="en-US" altLang="ja-JP" dirty="0" smtClean="0"/>
              <a:t>ID</a:t>
            </a:r>
            <a:br>
              <a:rPr lang="en-US" altLang="ja-JP" dirty="0" smtClean="0"/>
            </a:br>
            <a:r>
              <a:rPr lang="en-US" altLang="ja-JP" dirty="0" smtClean="0"/>
              <a:t>     + </a:t>
            </a:r>
            <a:r>
              <a:rPr lang="en-US" altLang="ja-JP" dirty="0" smtClean="0">
                <a:solidFill>
                  <a:srgbClr val="3333FF"/>
                </a:solidFill>
              </a:rPr>
              <a:t>SIP User Name      </a:t>
            </a:r>
            <a:endParaRPr lang="ja-JP" altLang="en-US" dirty="0">
              <a:solidFill>
                <a:srgbClr val="3333FF"/>
              </a:solidFill>
            </a:endParaRPr>
          </a:p>
        </p:txBody>
      </p:sp>
      <p:pic>
        <p:nvPicPr>
          <p:cNvPr id="52" name="Picture 10" descr="E:\Panasonic2011\和田さま☆アイコン集\from_dobashi\Otehrs3\serv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37" y="2957172"/>
            <a:ext cx="199990" cy="4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 descr="E:\Panasonic2011\和田さま☆アイコン集\from_dobashi\Otehrs3\serv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54" y="2953704"/>
            <a:ext cx="199990" cy="4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2858764" y="4000180"/>
            <a:ext cx="1469862" cy="830997"/>
          </a:xfrm>
          <a:prstGeom prst="rect">
            <a:avLst/>
          </a:prstGeom>
          <a:solidFill>
            <a:srgbClr val="3333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>
                <a:solidFill>
                  <a:schemeClr val="bg1"/>
                </a:solidFill>
              </a:rPr>
              <a:t>Panasonic</a:t>
            </a:r>
            <a:br>
              <a:rPr lang="en-US" altLang="ja-JP" sz="1200" dirty="0" smtClean="0">
                <a:solidFill>
                  <a:schemeClr val="bg1"/>
                </a:solidFill>
              </a:rPr>
            </a:br>
            <a:r>
              <a:rPr lang="en-US" altLang="ja-JP" sz="1200" dirty="0" smtClean="0">
                <a:solidFill>
                  <a:schemeClr val="bg1"/>
                </a:solidFill>
              </a:rPr>
              <a:t>KX-NS PBX</a:t>
            </a:r>
            <a:br>
              <a:rPr lang="en-US" altLang="ja-JP" sz="1200" dirty="0" smtClean="0">
                <a:solidFill>
                  <a:schemeClr val="bg1"/>
                </a:solidFill>
              </a:rPr>
            </a:br>
            <a:r>
              <a:rPr lang="en-US" altLang="ja-JP" sz="1200" dirty="0" smtClean="0">
                <a:solidFill>
                  <a:schemeClr val="bg1"/>
                </a:solidFill>
              </a:rPr>
              <a:t/>
            </a:r>
            <a:br>
              <a:rPr lang="en-US" altLang="ja-JP" sz="1200" dirty="0" smtClean="0">
                <a:solidFill>
                  <a:schemeClr val="bg1"/>
                </a:solidFill>
              </a:rPr>
            </a:b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61" name="Rectangle 81"/>
          <p:cNvSpPr>
            <a:spLocks noChangeArrowheads="1"/>
          </p:cNvSpPr>
          <p:nvPr/>
        </p:nvSpPr>
        <p:spPr bwMode="auto">
          <a:xfrm>
            <a:off x="1743907" y="2877888"/>
            <a:ext cx="491988" cy="276999"/>
          </a:xfrm>
          <a:prstGeom prst="rect">
            <a:avLst/>
          </a:prstGeom>
          <a:solidFill>
            <a:srgbClr val="66FF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endParaRPr lang="ja-JP" altLang="en-US" sz="1200" dirty="0"/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1746147" y="3235769"/>
            <a:ext cx="491988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71"/>
          <p:cNvSpPr>
            <a:spLocks noChangeArrowheads="1"/>
          </p:cNvSpPr>
          <p:nvPr/>
        </p:nvSpPr>
        <p:spPr bwMode="auto">
          <a:xfrm>
            <a:off x="6594394" y="3148847"/>
            <a:ext cx="14251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rgbClr val="3333FF"/>
                </a:solidFill>
              </a:rPr>
              <a:t>Mobile Softphone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49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FFC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KX-UCM AK</a:t>
            </a:r>
            <a:br>
              <a:rPr lang="en-US" altLang="ja-JP" sz="1200" dirty="0" smtClean="0"/>
            </a:br>
            <a:r>
              <a:rPr lang="en-US" altLang="ja-JP" sz="1200" dirty="0" smtClean="0"/>
              <a:t>Required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294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 smtClean="0">
                <a:solidFill>
                  <a:schemeClr val="bg1"/>
                </a:solidFill>
              </a:rPr>
              <a:t>Chapter 7</a:t>
            </a:r>
            <a:br>
              <a:rPr lang="en-US" altLang="ja-JP" sz="4000" b="1" dirty="0" smtClean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SIP TLS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1716171" y="3331197"/>
            <a:ext cx="854960" cy="319549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 flipV="1">
            <a:off x="2516158" y="3352014"/>
            <a:ext cx="1235637" cy="235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71. SIP TLS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9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>
                <a:solidFill>
                  <a:srgbClr val="3333FF"/>
                </a:solidFill>
              </a:rPr>
              <a:t>SIP TLS </a:t>
            </a:r>
            <a:r>
              <a:rPr lang="en-US" altLang="ja-JP" sz="2000" dirty="0" smtClean="0"/>
              <a:t>supports </a:t>
            </a:r>
            <a:r>
              <a:rPr lang="en-US" altLang="ja-JP" sz="2000" dirty="0" smtClean="0">
                <a:solidFill>
                  <a:srgbClr val="3333FF"/>
                </a:solidFill>
              </a:rPr>
              <a:t>secured communication for SIP</a:t>
            </a:r>
            <a:r>
              <a:rPr lang="en-US" altLang="ja-JP" sz="2000" dirty="0" smtClean="0"/>
              <a:t> protocol.</a:t>
            </a:r>
          </a:p>
          <a:p>
            <a:pPr algn="l" eaLnBrk="1" hangingPunct="1"/>
            <a:r>
              <a:rPr lang="en-US" altLang="ja-JP" strike="dblStrike" dirty="0" smtClean="0">
                <a:solidFill>
                  <a:schemeClr val="bg1">
                    <a:lumMod val="75000"/>
                  </a:schemeClr>
                </a:solidFill>
              </a:rPr>
              <a:t>&lt;Conditions for KX-NS1000&gt;</a:t>
            </a:r>
            <a:br>
              <a:rPr lang="en-US" altLang="ja-JP" strike="dblStrike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ja-JP" strike="dblStrike" dirty="0" smtClean="0">
                <a:solidFill>
                  <a:schemeClr val="bg1">
                    <a:lumMod val="75000"/>
                  </a:schemeClr>
                </a:solidFill>
              </a:rPr>
              <a:t>Max. 128 SIP phone users can use SIP-TLS at the same time.</a:t>
            </a:r>
            <a:br>
              <a:rPr lang="en-US" altLang="ja-JP" strike="dblStrike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ja-JP" strike="dblStrike" dirty="0" smtClean="0">
                <a:solidFill>
                  <a:schemeClr val="bg1">
                    <a:lumMod val="75000"/>
                  </a:schemeClr>
                </a:solidFill>
              </a:rPr>
              <a:t>Other SIP phone users can use SIP (UDP).  </a:t>
            </a:r>
            <a:endParaRPr lang="ja-JP" altLang="en-US" strike="dblStrik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145" descr="MCj044134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61" y="3053282"/>
            <a:ext cx="597464" cy="5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085635" y="3051241"/>
            <a:ext cx="938180" cy="545663"/>
            <a:chOff x="2892082" y="1539914"/>
            <a:chExt cx="938180" cy="545663"/>
          </a:xfrm>
        </p:grpSpPr>
        <p:grpSp>
          <p:nvGrpSpPr>
            <p:cNvPr id="8" name="Group 103"/>
            <p:cNvGrpSpPr>
              <a:grpSpLocks/>
            </p:cNvGrpSpPr>
            <p:nvPr/>
          </p:nvGrpSpPr>
          <p:grpSpPr bwMode="auto">
            <a:xfrm>
              <a:off x="3043767" y="1539914"/>
              <a:ext cx="651470" cy="545663"/>
              <a:chOff x="2336" y="1572"/>
              <a:chExt cx="484" cy="332"/>
            </a:xfrm>
          </p:grpSpPr>
          <p:sp>
            <p:nvSpPr>
              <p:cNvPr id="10" name="Oval 104"/>
              <p:cNvSpPr>
                <a:spLocks noChangeArrowheads="1"/>
              </p:cNvSpPr>
              <p:nvPr/>
            </p:nvSpPr>
            <p:spPr bwMode="auto">
              <a:xfrm>
                <a:off x="2336" y="1659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1" name="Oval 105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5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2" name="Oval 106"/>
              <p:cNvSpPr>
                <a:spLocks noChangeArrowheads="1"/>
              </p:cNvSpPr>
              <p:nvPr/>
            </p:nvSpPr>
            <p:spPr bwMode="auto">
              <a:xfrm>
                <a:off x="2543" y="157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3" name="Oval 107"/>
              <p:cNvSpPr>
                <a:spLocks noChangeArrowheads="1"/>
              </p:cNvSpPr>
              <p:nvPr/>
            </p:nvSpPr>
            <p:spPr bwMode="auto">
              <a:xfrm>
                <a:off x="2384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4" name="Oval 108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5" name="Oval 109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16" name="Oval 110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</p:grpSp>
        <p:sp>
          <p:nvSpPr>
            <p:cNvPr id="9" name="Text Box 111"/>
            <p:cNvSpPr txBox="1">
              <a:spLocks noChangeArrowheads="1"/>
            </p:cNvSpPr>
            <p:nvPr/>
          </p:nvSpPr>
          <p:spPr bwMode="auto">
            <a:xfrm>
              <a:off x="2892082" y="1637013"/>
              <a:ext cx="938180" cy="2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en-US" altLang="ja-JP" sz="1200" b="1" dirty="0" smtClean="0">
                  <a:latin typeface="Times New Roman" pitchFamily="18" charset="0"/>
                </a:rPr>
                <a:t>Internet</a:t>
              </a:r>
              <a:endParaRPr kumimoji="0" lang="en-US" altLang="ja-JP" sz="1200" b="1" dirty="0">
                <a:latin typeface="Times New Roman" pitchFamily="18" charset="0"/>
              </a:endParaRPr>
            </a:p>
          </p:txBody>
        </p:sp>
      </p:grpSp>
      <p:pic>
        <p:nvPicPr>
          <p:cNvPr id="17" name="Picture 2" descr="C:\Users\5156302\AppData\Local\Microsoft\Windows\Temporary Internet Files\Content.IE5\MXRO9FII\zUdv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5400" y="3187046"/>
            <a:ext cx="365712" cy="2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6" descr="MC900432567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94" y="2645871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49" y="4172959"/>
            <a:ext cx="436562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3013800" y="3577886"/>
            <a:ext cx="1737082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Free Wi-Fi</a:t>
            </a:r>
            <a:br>
              <a:rPr lang="en-US" altLang="ja-JP" dirty="0" smtClean="0"/>
            </a:br>
            <a:r>
              <a:rPr lang="en-US" altLang="ja-JP" dirty="0" smtClean="0"/>
              <a:t>by Hacker</a:t>
            </a:r>
            <a:endParaRPr lang="ja-JP" altLang="en-US" dirty="0"/>
          </a:p>
        </p:txBody>
      </p:sp>
      <p:sp>
        <p:nvSpPr>
          <p:cNvPr id="24" name="Rectangle 71"/>
          <p:cNvSpPr>
            <a:spLocks noChangeArrowheads="1"/>
          </p:cNvSpPr>
          <p:nvPr/>
        </p:nvSpPr>
        <p:spPr bwMode="auto">
          <a:xfrm>
            <a:off x="4081302" y="4212782"/>
            <a:ext cx="43637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Hacker cannot see SIP password and so on.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 flipV="1">
            <a:off x="1670583" y="3650746"/>
            <a:ext cx="0" cy="562036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29" name="Picture 3" descr="C:\Users\5156302\AppData\Local\Microsoft\Windows\Temporary Internet Files\Content.IE5\JCB8FRI1\186px-Router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95" y="3392444"/>
            <a:ext cx="701465" cy="4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1U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45" y="4053372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CCFF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Not Required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151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 smtClean="0">
                <a:solidFill>
                  <a:schemeClr val="bg1"/>
                </a:solidFill>
              </a:rPr>
              <a:t>Chapter 8</a:t>
            </a:r>
            <a:br>
              <a:rPr lang="en-US" altLang="ja-JP" sz="4000" b="1" dirty="0" smtClean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Built-in PMSi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81. Built-in PMSi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9" name="Rectangle 71"/>
          <p:cNvSpPr>
            <a:spLocks noChangeArrowheads="1"/>
          </p:cNvSpPr>
          <p:nvPr/>
        </p:nvSpPr>
        <p:spPr bwMode="auto">
          <a:xfrm>
            <a:off x="714384" y="880970"/>
            <a:ext cx="771292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>
                <a:solidFill>
                  <a:srgbClr val="3333FF"/>
                </a:solidFill>
              </a:rPr>
              <a:t>Built-in PMSi </a:t>
            </a:r>
            <a:r>
              <a:rPr lang="en-US" altLang="ja-JP" sz="2000" dirty="0" smtClean="0"/>
              <a:t>is supported. </a:t>
            </a:r>
            <a:r>
              <a:rPr lang="en-US" altLang="ja-JP" sz="2000" dirty="0" smtClean="0">
                <a:solidFill>
                  <a:srgbClr val="3333FF"/>
                </a:solidFill>
              </a:rPr>
              <a:t>Programming is not required.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dirty="0"/>
              <a:t> </a:t>
            </a:r>
            <a:r>
              <a:rPr lang="en-US" altLang="ja-JP" dirty="0" smtClean="0">
                <a:solidFill>
                  <a:srgbClr val="3333FF"/>
                </a:solidFill>
              </a:rPr>
              <a:t>AK : KX-NSF101 or KX-NSA020 is required.</a:t>
            </a:r>
            <a:br>
              <a:rPr lang="en-US" altLang="ja-JP" dirty="0" smtClean="0">
                <a:solidFill>
                  <a:srgbClr val="3333FF"/>
                </a:solidFill>
              </a:rPr>
            </a:br>
            <a:r>
              <a:rPr lang="en-US" altLang="ja-JP" dirty="0" smtClean="0"/>
              <a:t> One AK supports both CTI and built-in PMSi at the same time.  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9" y="3434760"/>
            <a:ext cx="6262844" cy="142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994796"/>
            <a:ext cx="3976687" cy="11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71"/>
          <p:cNvSpPr>
            <a:spLocks noChangeArrowheads="1"/>
          </p:cNvSpPr>
          <p:nvPr/>
        </p:nvSpPr>
        <p:spPr bwMode="auto">
          <a:xfrm>
            <a:off x="842972" y="3171670"/>
            <a:ext cx="77129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KX-NS older version needed 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 party solution with server.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Rectangle 71"/>
          <p:cNvSpPr>
            <a:spLocks noChangeArrowheads="1"/>
          </p:cNvSpPr>
          <p:nvPr/>
        </p:nvSpPr>
        <p:spPr bwMode="auto">
          <a:xfrm>
            <a:off x="4914900" y="1934045"/>
            <a:ext cx="3676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Recently some local hotel applications are also </a:t>
            </a:r>
            <a:r>
              <a:rPr lang="en-US" altLang="ja-JP" dirty="0"/>
              <a:t>using PMSi for 2 or 3 stars </a:t>
            </a:r>
            <a:r>
              <a:rPr lang="en-US" altLang="ja-JP" dirty="0" smtClean="0"/>
              <a:t>hotel. </a:t>
            </a:r>
            <a:br>
              <a:rPr lang="en-US" altLang="ja-JP" dirty="0" smtClean="0"/>
            </a:br>
            <a:r>
              <a:rPr lang="en-US" altLang="ja-JP" dirty="0" smtClean="0"/>
              <a:t>These applications are popular now because web reservation is supported.    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7946031" y="944040"/>
            <a:ext cx="10265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/>
              <a:t>Call center</a:t>
            </a:r>
            <a:br>
              <a:rPr lang="en-US" altLang="ja-JP" sz="1200" dirty="0" smtClean="0"/>
            </a:br>
            <a:r>
              <a:rPr lang="en-US" altLang="ja-JP" sz="1200" dirty="0" smtClean="0"/>
              <a:t>Application</a:t>
            </a:r>
          </a:p>
          <a:p>
            <a:pPr algn="l" eaLnBrk="1" hangingPunct="1"/>
            <a:r>
              <a:rPr lang="en-US" altLang="ja-JP" sz="1200" dirty="0"/>
              <a:t>H</a:t>
            </a:r>
            <a:r>
              <a:rPr lang="en-US" altLang="ja-JP" sz="1200" dirty="0" smtClean="0"/>
              <a:t>otel</a:t>
            </a:r>
            <a:br>
              <a:rPr lang="en-US" altLang="ja-JP" sz="1200" dirty="0" smtClean="0"/>
            </a:br>
            <a:r>
              <a:rPr lang="en-US" altLang="ja-JP" sz="1200" dirty="0" smtClean="0"/>
              <a:t>Application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 flipV="1">
            <a:off x="7277257" y="1293759"/>
            <a:ext cx="417887" cy="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7277256" y="1331763"/>
            <a:ext cx="530070" cy="27416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14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67" y="1212231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9" descr="MCj04289690000[1]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1" y="956849"/>
            <a:ext cx="400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9" descr="MCj04289690000[1]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7" y="1331764"/>
            <a:ext cx="400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1"/>
          <p:cNvSpPr>
            <a:spLocks noChangeArrowheads="1"/>
          </p:cNvSpPr>
          <p:nvPr/>
        </p:nvSpPr>
        <p:spPr bwMode="auto">
          <a:xfrm>
            <a:off x="6861924" y="1243392"/>
            <a:ext cx="577101" cy="215444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800" dirty="0" smtClean="0"/>
              <a:t>One AK</a:t>
            </a:r>
            <a:endParaRPr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19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FFC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Required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531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727574" y="3832397"/>
            <a:ext cx="82545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400" dirty="0" smtClean="0"/>
              <a:t>Above features work regardless of V-UTEXT cards.</a:t>
            </a:r>
          </a:p>
        </p:txBody>
      </p:sp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90501" y="52283"/>
            <a:ext cx="8791575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2. Table </a:t>
            </a:r>
            <a:r>
              <a:rPr lang="en-US" altLang="ja-JP" sz="2800" b="1" dirty="0">
                <a:solidFill>
                  <a:schemeClr val="bg1"/>
                </a:solidFill>
                <a:sym typeface="ＭＳ Ｐゴシック" pitchFamily="50" charset="-128"/>
              </a:rPr>
              <a:t>of </a:t>
            </a: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Contents for KX-NS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graphicFrame>
        <p:nvGraphicFramePr>
          <p:cNvPr id="5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7435"/>
              </p:ext>
            </p:extLst>
          </p:nvPr>
        </p:nvGraphicFramePr>
        <p:xfrm>
          <a:off x="716436" y="794921"/>
          <a:ext cx="7158488" cy="2979364"/>
        </p:xfrm>
        <a:graphic>
          <a:graphicData uri="http://schemas.openxmlformats.org/drawingml/2006/table">
            <a:tbl>
              <a:tblPr/>
              <a:tblGrid>
                <a:gridCol w="119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1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No.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Contents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KX-NS300</a:t>
                      </a:r>
                      <a:b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</a:b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KX-NS500</a:t>
                      </a:r>
                      <a:b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</a:b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KX-NS700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KX-NS1000</a:t>
                      </a:r>
                      <a:b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</a:b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Version 6.01</a:t>
                      </a:r>
                      <a:b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</a:b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91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Selected flexible key copy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Version 6.00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Yes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92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Disable call from VM to Trunk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Version 6.00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Yes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93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QoS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Version 6.01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Yes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94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Stronger security for Web-MC  remote connection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Version 6.01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Yes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95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System data transfer by Easy setup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Version 6.01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Yes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96</a:t>
                      </a:r>
                    </a:p>
                  </a:txBody>
                  <a:tcPr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CSV for KX-NT registration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Version 6.01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Yes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8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 smtClean="0">
                <a:solidFill>
                  <a:schemeClr val="bg1"/>
                </a:solidFill>
              </a:rPr>
              <a:t>Chapter 9</a:t>
            </a:r>
            <a:br>
              <a:rPr lang="en-US" altLang="ja-JP" sz="4000" b="1" dirty="0" smtClean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Other Technical Improvement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91. Selected Flexible Key Copy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9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Selected flexible keys (Not all flexible keys) can be copied to selected other extensions using Web-MC.</a:t>
            </a:r>
          </a:p>
          <a:p>
            <a:pPr algn="l" eaLnBrk="1" hangingPunct="1"/>
            <a:r>
              <a:rPr lang="en-US" altLang="ja-JP" dirty="0" smtClean="0"/>
              <a:t>&lt;Example&gt; </a:t>
            </a:r>
            <a:br>
              <a:rPr lang="en-US" altLang="ja-JP" dirty="0" smtClean="0"/>
            </a:br>
            <a:r>
              <a:rPr lang="en-US" altLang="ja-JP" dirty="0" smtClean="0"/>
              <a:t>Administrator programs CO buttons and Paging button for flexible key 1 to 12.</a:t>
            </a:r>
            <a:br>
              <a:rPr lang="en-US" altLang="ja-JP" dirty="0" smtClean="0"/>
            </a:br>
            <a:r>
              <a:rPr lang="en-US" altLang="ja-JP" dirty="0" smtClean="0"/>
              <a:t>Each extension users program one touch dialing for </a:t>
            </a:r>
            <a:r>
              <a:rPr lang="en-US" altLang="ja-JP" dirty="0"/>
              <a:t>flexible key </a:t>
            </a:r>
            <a:r>
              <a:rPr lang="en-US" altLang="ja-JP" dirty="0" smtClean="0"/>
              <a:t>13 </a:t>
            </a:r>
            <a:r>
              <a:rPr lang="en-US" altLang="ja-JP" dirty="0"/>
              <a:t>to </a:t>
            </a:r>
            <a:r>
              <a:rPr lang="en-US" altLang="ja-JP" dirty="0" smtClean="0"/>
              <a:t>24.</a:t>
            </a:r>
            <a:br>
              <a:rPr lang="en-US" altLang="ja-JP" dirty="0" smtClean="0"/>
            </a:br>
            <a:r>
              <a:rPr lang="en-US" altLang="ja-JP" dirty="0" smtClean="0"/>
              <a:t>=&gt; Administrator wants to copy flexible key 1 to 12 only.</a:t>
            </a:r>
            <a:endParaRPr lang="ja-JP" altLang="en-US" dirty="0"/>
          </a:p>
        </p:txBody>
      </p:sp>
      <p:sp>
        <p:nvSpPr>
          <p:cNvPr id="44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CCFF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Not Required</a:t>
            </a:r>
            <a:endParaRPr lang="ja-JP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611127"/>
            <a:ext cx="2424113" cy="221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9" y="2626558"/>
            <a:ext cx="2481262" cy="120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2791545" y="2845359"/>
            <a:ext cx="656506" cy="1639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899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26"/>
          <p:cNvSpPr>
            <a:spLocks noChangeShapeType="1"/>
          </p:cNvSpPr>
          <p:nvPr/>
        </p:nvSpPr>
        <p:spPr bwMode="auto">
          <a:xfrm flipH="1" flipV="1">
            <a:off x="1770511" y="3727611"/>
            <a:ext cx="0" cy="527534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92. Disable call from VM to Trunk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9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Call from VM to Trunk is disabled for any VM features.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TRS level 7 is applied for VM except system speed dialing.</a:t>
            </a:r>
          </a:p>
          <a:p>
            <a:pPr algn="l" eaLnBrk="1" hangingPunct="1"/>
            <a:r>
              <a:rPr lang="en-US" altLang="ja-JP" dirty="0" smtClean="0"/>
              <a:t>VM means followings.</a:t>
            </a:r>
            <a:br>
              <a:rPr lang="en-US" altLang="ja-JP" dirty="0" smtClean="0"/>
            </a:br>
            <a:r>
              <a:rPr lang="en-US" altLang="ja-JP" dirty="0" smtClean="0"/>
              <a:t>- built-in UM except fax server</a:t>
            </a:r>
            <a:br>
              <a:rPr lang="en-US" altLang="ja-JP" dirty="0" smtClean="0"/>
            </a:br>
            <a:r>
              <a:rPr lang="en-US" altLang="ja-JP" dirty="0" smtClean="0"/>
              <a:t>- VM (DPT) group</a:t>
            </a:r>
            <a:br>
              <a:rPr lang="en-US" altLang="ja-JP" dirty="0" smtClean="0"/>
            </a:br>
            <a:r>
              <a:rPr lang="en-US" altLang="ja-JP" dirty="0" smtClean="0"/>
              <a:t>- VM (DTMF) group</a:t>
            </a:r>
          </a:p>
        </p:txBody>
      </p:sp>
      <p:sp>
        <p:nvSpPr>
          <p:cNvPr id="44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CCFF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Not Required</a:t>
            </a:r>
            <a:endParaRPr lang="ja-JP" altLang="en-US" sz="1200" dirty="0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 flipH="1" flipV="1">
            <a:off x="1599061" y="3679986"/>
            <a:ext cx="0" cy="527534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062386" y="3600454"/>
            <a:ext cx="1363944" cy="18466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ja-JP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PSTN</a:t>
            </a:r>
            <a:endParaRPr lang="ja-JP" altLang="en-US" sz="12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Rectangle 81"/>
          <p:cNvSpPr>
            <a:spLocks noChangeArrowheads="1"/>
          </p:cNvSpPr>
          <p:nvPr/>
        </p:nvSpPr>
        <p:spPr bwMode="auto">
          <a:xfrm>
            <a:off x="1062385" y="4133592"/>
            <a:ext cx="1363944" cy="707886"/>
          </a:xfrm>
          <a:prstGeom prst="rect">
            <a:avLst/>
          </a:prstGeom>
          <a:solidFill>
            <a:srgbClr val="3333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</a:rPr>
              <a:t>PBX</a:t>
            </a:r>
            <a:br>
              <a:rPr lang="en-US" altLang="ja-JP" dirty="0" smtClean="0">
                <a:solidFill>
                  <a:schemeClr val="bg1"/>
                </a:solidFill>
              </a:rPr>
            </a:br>
            <a:r>
              <a:rPr lang="en-US" altLang="ja-JP" dirty="0" smtClean="0">
                <a:solidFill>
                  <a:schemeClr val="bg1"/>
                </a:solidFill>
              </a:rPr>
              <a:t/>
            </a:r>
            <a:br>
              <a:rPr lang="en-US" altLang="ja-JP" dirty="0" smtClean="0">
                <a:solidFill>
                  <a:schemeClr val="bg1"/>
                </a:solidFill>
              </a:rPr>
            </a:br>
            <a:endParaRPr lang="ja-JP" altLang="en-US" sz="800" dirty="0">
              <a:solidFill>
                <a:schemeClr val="bg1"/>
              </a:solidFill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 flipV="1">
            <a:off x="1450214" y="3403337"/>
            <a:ext cx="0" cy="105853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26" name="Rectangle 71"/>
          <p:cNvSpPr>
            <a:spLocks noChangeArrowheads="1"/>
          </p:cNvSpPr>
          <p:nvPr/>
        </p:nvSpPr>
        <p:spPr bwMode="auto">
          <a:xfrm>
            <a:off x="812607" y="2941674"/>
            <a:ext cx="1141864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International</a:t>
            </a:r>
            <a:br>
              <a:rPr lang="en-US" altLang="ja-JP" sz="1200" dirty="0" smtClean="0"/>
            </a:br>
            <a:r>
              <a:rPr lang="en-US" altLang="ja-JP" sz="1200" dirty="0" smtClean="0"/>
              <a:t>and so on</a:t>
            </a:r>
            <a:endParaRPr lang="ja-JP" altLang="en-US" sz="1200" dirty="0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299716" y="4461877"/>
            <a:ext cx="927382" cy="18466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ja-JP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UM</a:t>
            </a:r>
            <a:endParaRPr lang="ja-JP" altLang="en-US" sz="12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 flipH="1">
            <a:off x="2059246" y="3403339"/>
            <a:ext cx="0" cy="105853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73" y="3004724"/>
            <a:ext cx="436562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71"/>
          <p:cNvSpPr>
            <a:spLocks noChangeArrowheads="1"/>
          </p:cNvSpPr>
          <p:nvPr/>
        </p:nvSpPr>
        <p:spPr bwMode="auto">
          <a:xfrm>
            <a:off x="2603306" y="3189991"/>
            <a:ext cx="627399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Basically </a:t>
            </a:r>
            <a:r>
              <a:rPr lang="en-US" altLang="ja-JP" dirty="0">
                <a:solidFill>
                  <a:srgbClr val="3333FF"/>
                </a:solidFill>
              </a:rPr>
              <a:t>it is recommended for VM to email to smartphone </a:t>
            </a:r>
            <a:r>
              <a:rPr lang="en-US" altLang="ja-JP" dirty="0">
                <a:solidFill>
                  <a:srgbClr val="FF0000"/>
                </a:solidFill>
              </a:rPr>
              <a:t>instead of calling from VM to smartphone / cellular phone</a:t>
            </a:r>
            <a:r>
              <a:rPr lang="en-US" altLang="ja-JP" dirty="0"/>
              <a:t>, when message  is left into mail box or other features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r>
              <a:rPr lang="en-US" altLang="ja-JP" sz="1000" dirty="0" smtClean="0"/>
              <a:t>&lt;Risk of Calling from VM to Trunk&gt;</a:t>
            </a:r>
            <a:br>
              <a:rPr lang="en-US" altLang="ja-JP" sz="1000" dirty="0" smtClean="0"/>
            </a:br>
            <a:r>
              <a:rPr lang="en-US" altLang="ja-JP" sz="1000" dirty="0" smtClean="0"/>
              <a:t>1. Hacker calls PBX.</a:t>
            </a:r>
            <a:br>
              <a:rPr lang="en-US" altLang="ja-JP" sz="1000" dirty="0" smtClean="0"/>
            </a:br>
            <a:r>
              <a:rPr lang="en-US" altLang="ja-JP" sz="1000" dirty="0" smtClean="0"/>
              <a:t>2. VM Mailbox answers the call when extension does not answer.</a:t>
            </a:r>
            <a:br>
              <a:rPr lang="en-US" altLang="ja-JP" sz="1000" dirty="0" smtClean="0"/>
            </a:br>
            <a:r>
              <a:rPr lang="en-US" altLang="ja-JP" sz="1000" dirty="0" smtClean="0"/>
              <a:t>3. Hacker dials [#][6][*] + Mailbox number and password.</a:t>
            </a:r>
            <a:br>
              <a:rPr lang="en-US" altLang="ja-JP" sz="1000" dirty="0" smtClean="0"/>
            </a:br>
            <a:r>
              <a:rPr lang="ja-JP" altLang="en-US" sz="1000" dirty="0" smtClean="0"/>
              <a:t>　　</a:t>
            </a:r>
            <a:r>
              <a:rPr lang="en-US" altLang="ja-JP" sz="1000" dirty="0" smtClean="0"/>
              <a:t> (Some mailbox users are using quite simple password.)</a:t>
            </a:r>
            <a:br>
              <a:rPr lang="en-US" altLang="ja-JP" sz="1000" dirty="0" smtClean="0"/>
            </a:br>
            <a:r>
              <a:rPr lang="en-US" altLang="ja-JP" sz="1000" dirty="0" smtClean="0"/>
              <a:t>4</a:t>
            </a:r>
            <a:r>
              <a:rPr lang="en-US" altLang="ja-JP" sz="1000" dirty="0"/>
              <a:t>. </a:t>
            </a:r>
            <a:r>
              <a:rPr lang="en-US" altLang="ja-JP" sz="1000" dirty="0" smtClean="0"/>
              <a:t> </a:t>
            </a:r>
            <a:r>
              <a:rPr lang="en-US" altLang="ja-JP" sz="1000" dirty="0"/>
              <a:t>Hacker </a:t>
            </a:r>
            <a:r>
              <a:rPr lang="en-US" altLang="ja-JP" sz="1000" dirty="0" smtClean="0"/>
              <a:t>can program notification feature.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98" y="1342256"/>
            <a:ext cx="4529128" cy="170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角丸四角形 34"/>
          <p:cNvSpPr/>
          <p:nvPr/>
        </p:nvSpPr>
        <p:spPr>
          <a:xfrm>
            <a:off x="3706662" y="2038350"/>
            <a:ext cx="1313013" cy="1673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36" name="角丸四角形 35"/>
          <p:cNvSpPr/>
          <p:nvPr/>
        </p:nvSpPr>
        <p:spPr>
          <a:xfrm>
            <a:off x="4925862" y="2799927"/>
            <a:ext cx="3406196" cy="2011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37" name="角丸四角形 36"/>
          <p:cNvSpPr/>
          <p:nvPr/>
        </p:nvSpPr>
        <p:spPr>
          <a:xfrm>
            <a:off x="3706662" y="2247985"/>
            <a:ext cx="1313013" cy="180890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38" name="Rectangle 71"/>
          <p:cNvSpPr>
            <a:spLocks noChangeArrowheads="1"/>
          </p:cNvSpPr>
          <p:nvPr/>
        </p:nvSpPr>
        <p:spPr bwMode="auto">
          <a:xfrm>
            <a:off x="3995749" y="2973308"/>
            <a:ext cx="4695818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>
                <a:solidFill>
                  <a:srgbClr val="FF0000"/>
                </a:solidFill>
              </a:rPr>
              <a:t>Speed dial code (**XXX) or extension number is recommended.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0" name="Rectangle 71"/>
          <p:cNvSpPr>
            <a:spLocks noChangeArrowheads="1"/>
          </p:cNvSpPr>
          <p:nvPr/>
        </p:nvSpPr>
        <p:spPr bwMode="auto">
          <a:xfrm>
            <a:off x="755456" y="4918659"/>
            <a:ext cx="7574161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/>
              <a:t>TRS level 7 has to be programmed for VM extension, if KX-NS is version 5 or older version.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236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93. QoS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69" name="Rectangle 71"/>
          <p:cNvSpPr>
            <a:spLocks noChangeArrowheads="1"/>
          </p:cNvSpPr>
          <p:nvPr/>
        </p:nvSpPr>
        <p:spPr bwMode="auto">
          <a:xfrm>
            <a:off x="714384" y="747620"/>
            <a:ext cx="771292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QoS is supported for one-look network </a:t>
            </a:r>
            <a:r>
              <a:rPr lang="en-US" altLang="ja-JP" sz="2000" dirty="0" smtClean="0">
                <a:solidFill>
                  <a:srgbClr val="3333FF"/>
                </a:solidFill>
              </a:rPr>
              <a:t>and IP extension</a:t>
            </a:r>
            <a:r>
              <a:rPr lang="en-US" altLang="ja-JP" sz="2000" dirty="0" smtClean="0"/>
              <a:t>.</a:t>
            </a:r>
          </a:p>
          <a:p>
            <a:pPr algn="l" eaLnBrk="1" hangingPunct="1"/>
            <a:r>
              <a:rPr lang="en-US" altLang="ja-JP" dirty="0" smtClean="0"/>
              <a:t>&lt;QoS for one-look network&gt;</a:t>
            </a:r>
            <a:br>
              <a:rPr lang="en-US" altLang="ja-JP" dirty="0" smtClean="0"/>
            </a:br>
            <a:r>
              <a:rPr lang="en-US" altLang="ja-JP" dirty="0" smtClean="0"/>
              <a:t>Parameter for QoS is assigned in KX-NS1000 master PBX for communication with each slave PBXs.</a:t>
            </a:r>
          </a:p>
        </p:txBody>
      </p:sp>
      <p:sp>
        <p:nvSpPr>
          <p:cNvPr id="44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CCFF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Not Required</a:t>
            </a:r>
            <a:endParaRPr lang="ja-JP" altLang="en-US" sz="12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067300" y="2008188"/>
            <a:ext cx="3561876" cy="1117288"/>
            <a:chOff x="5067300" y="1852613"/>
            <a:chExt cx="3561876" cy="111728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300" y="1852613"/>
              <a:ext cx="3504726" cy="109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995" y="2050737"/>
              <a:ext cx="2387181" cy="919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47553"/>
              </p:ext>
            </p:extLst>
          </p:nvPr>
        </p:nvGraphicFramePr>
        <p:xfrm>
          <a:off x="781059" y="1952314"/>
          <a:ext cx="4229100" cy="21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3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Communication between PBXs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Parameter</a:t>
                      </a:r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Master PBX to Slave PBX (Site 2) </a:t>
                      </a:r>
                      <a:endParaRPr kumimoji="1" lang="ja-JP" altLang="en-US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Parameter for Site 2 is applied.</a:t>
                      </a:r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Slave PBX (Site 2) to Master PBX</a:t>
                      </a:r>
                      <a:endParaRPr kumimoji="1" lang="ja-JP" alt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66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Master PBX to Slave PBX (Site 3) </a:t>
                      </a:r>
                      <a:endParaRPr kumimoji="1" lang="ja-JP" altLang="en-US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/>
                        <a:t>Parameter for Site 3 is applied.</a:t>
                      </a:r>
                      <a:endParaRPr kumimoji="1" lang="ja-JP" altLang="en-US" sz="1050" dirty="0" smtClean="0"/>
                    </a:p>
                    <a:p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Slave PBX (Site 3) to Master PBX</a:t>
                      </a:r>
                      <a:endParaRPr kumimoji="1" lang="ja-JP" alt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: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Master PBX to Slave PBX (Site 16) </a:t>
                      </a:r>
                      <a:endParaRPr kumimoji="1" lang="ja-JP" altLang="en-US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/>
                        <a:t>Parameter for Site 16 is applied.</a:t>
                      </a:r>
                      <a:endParaRPr kumimoji="1" lang="ja-JP" altLang="en-US" sz="1050" dirty="0" smtClean="0"/>
                    </a:p>
                    <a:p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Slave PBX (Site 16) to Master PBX</a:t>
                      </a:r>
                      <a:endParaRPr kumimoji="1" lang="ja-JP" altLang="en-US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714384" y="4243295"/>
            <a:ext cx="8134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/>
              <a:t>When slave PBX is KX-NS300-500-700 version 6.00, QoS is applied for communication from KX-NS1000 master PBX to slave PBX only</a:t>
            </a:r>
            <a:r>
              <a:rPr lang="en-US" altLang="ja-JP" sz="1200" dirty="0"/>
              <a:t>. QoS is </a:t>
            </a:r>
            <a:r>
              <a:rPr lang="en-US" altLang="ja-JP" sz="1200" dirty="0" smtClean="0"/>
              <a:t>NOT applied </a:t>
            </a:r>
            <a:r>
              <a:rPr lang="en-US" altLang="ja-JP" sz="1200" dirty="0"/>
              <a:t>for communication </a:t>
            </a:r>
            <a:r>
              <a:rPr lang="en-US" altLang="ja-JP" sz="1200" dirty="0" smtClean="0"/>
              <a:t>from </a:t>
            </a:r>
            <a:r>
              <a:rPr lang="en-US" altLang="ja-JP" sz="1200" dirty="0"/>
              <a:t>slave PBX </a:t>
            </a:r>
            <a:r>
              <a:rPr lang="en-US" altLang="ja-JP" sz="1200" dirty="0" smtClean="0"/>
              <a:t>to KX-NS1000 master PBX.</a:t>
            </a:r>
            <a:br>
              <a:rPr lang="en-US" altLang="ja-JP" sz="1200" dirty="0" smtClean="0"/>
            </a:br>
            <a:r>
              <a:rPr lang="en-US" altLang="ja-JP" sz="1200" dirty="0" smtClean="0"/>
              <a:t>So </a:t>
            </a:r>
            <a:r>
              <a:rPr lang="en-US" altLang="ja-JP" sz="1200" dirty="0"/>
              <a:t>KX-NS300-500-700 </a:t>
            </a:r>
            <a:r>
              <a:rPr lang="en-US" altLang="ja-JP" sz="1200" dirty="0" smtClean="0"/>
              <a:t>should be version 6.01.</a:t>
            </a:r>
          </a:p>
        </p:txBody>
      </p:sp>
    </p:spTree>
    <p:extLst>
      <p:ext uri="{BB962C8B-B14F-4D97-AF65-F5344CB8AC3E}">
        <p14:creationId xmlns:p14="http://schemas.microsoft.com/office/powerpoint/2010/main" val="18005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 13"/>
          <p:cNvSpPr>
            <a:spLocks noChangeShapeType="1"/>
          </p:cNvSpPr>
          <p:nvPr/>
        </p:nvSpPr>
        <p:spPr bwMode="auto">
          <a:xfrm flipH="1">
            <a:off x="6086473" y="3241771"/>
            <a:ext cx="1285876" cy="54845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Remote Maintenance using LAN port by Port Fwd or using WAN port is restricted for stronger security.</a:t>
            </a:r>
          </a:p>
          <a:p>
            <a:pPr algn="l" eaLnBrk="1" hangingPunct="1"/>
            <a:r>
              <a:rPr lang="en-US" altLang="ja-JP" sz="1100" dirty="0" smtClean="0"/>
              <a:t>&lt;Exception&gt;</a:t>
            </a:r>
            <a:br>
              <a:rPr lang="en-US" altLang="ja-JP" sz="1100" dirty="0" smtClean="0"/>
            </a:br>
            <a:r>
              <a:rPr lang="en-US" altLang="ja-JP" sz="1100" dirty="0" smtClean="0"/>
              <a:t>The exception is when the Web-MC password satisfies</a:t>
            </a:r>
            <a:br>
              <a:rPr lang="en-US" altLang="ja-JP" sz="1100" dirty="0" smtClean="0"/>
            </a:br>
            <a:r>
              <a:rPr lang="en-US" altLang="ja-JP" sz="1100" dirty="0" smtClean="0"/>
              <a:t>all of the following four conditions.</a:t>
            </a:r>
            <a:br>
              <a:rPr lang="en-US" altLang="ja-JP" sz="1100" dirty="0" smtClean="0"/>
            </a:br>
            <a:r>
              <a:rPr lang="en-US" altLang="ja-JP" sz="1100" dirty="0" smtClean="0"/>
              <a:t>- It contains three different letters from A to Z.</a:t>
            </a:r>
            <a:br>
              <a:rPr lang="en-US" altLang="ja-JP" sz="1100" dirty="0" smtClean="0"/>
            </a:br>
            <a:r>
              <a:rPr lang="en-US" altLang="ja-JP" sz="1100" dirty="0" smtClean="0"/>
              <a:t>- It contains three different letters from a to z.</a:t>
            </a:r>
            <a:br>
              <a:rPr lang="en-US" altLang="ja-JP" sz="1100" dirty="0" smtClean="0"/>
            </a:br>
            <a:r>
              <a:rPr lang="en-US" altLang="ja-JP" sz="1100" dirty="0" smtClean="0"/>
              <a:t>- It contains two different letters from 0 to 9.</a:t>
            </a:r>
            <a:br>
              <a:rPr lang="en-US" altLang="ja-JP" sz="1100" dirty="0" smtClean="0"/>
            </a:br>
            <a:r>
              <a:rPr lang="en-US" altLang="ja-JP" sz="1100" dirty="0" smtClean="0"/>
              <a:t>- It does not contain “ABC” or “abc” or “1234”. </a:t>
            </a:r>
          </a:p>
          <a:p>
            <a:pPr algn="l" eaLnBrk="1" hangingPunct="1"/>
            <a:r>
              <a:rPr lang="en-US" altLang="ja-JP" sz="1100" dirty="0" smtClean="0"/>
              <a:t>Exception is applied for User, Admin and Installer level.</a:t>
            </a:r>
            <a:endParaRPr lang="ja-JP" altLang="en-US" sz="1100" dirty="0"/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1581896" y="3266415"/>
            <a:ext cx="10108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/>
              <a:t>LAN port</a:t>
            </a:r>
            <a:endParaRPr lang="ja-JP" altLang="en-US" sz="12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94. Stronger Security for Web-MC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1255017"/>
            <a:ext cx="2857500" cy="173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1"/>
          <p:cNvSpPr>
            <a:spLocks noChangeArrowheads="1"/>
          </p:cNvSpPr>
          <p:nvPr/>
        </p:nvSpPr>
        <p:spPr bwMode="auto">
          <a:xfrm>
            <a:off x="5191126" y="1787986"/>
            <a:ext cx="28193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800" dirty="0" smtClean="0">
                <a:solidFill>
                  <a:srgbClr val="FF0000"/>
                </a:solidFill>
              </a:rPr>
              <a:t>Connection from the internet is not allowed.</a:t>
            </a:r>
            <a:endParaRPr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 flipV="1">
            <a:off x="3732768" y="3270346"/>
            <a:ext cx="574797" cy="377069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2994478" y="3270346"/>
            <a:ext cx="738290" cy="1655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40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28" y="3304701"/>
            <a:ext cx="667252" cy="62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" name="グループ化 40"/>
          <p:cNvGrpSpPr/>
          <p:nvPr/>
        </p:nvGrpSpPr>
        <p:grpSpPr>
          <a:xfrm>
            <a:off x="3319030" y="3075771"/>
            <a:ext cx="938180" cy="570316"/>
            <a:chOff x="2892082" y="1515258"/>
            <a:chExt cx="938180" cy="570316"/>
          </a:xfrm>
        </p:grpSpPr>
        <p:grpSp>
          <p:nvGrpSpPr>
            <p:cNvPr id="42" name="Group 103"/>
            <p:cNvGrpSpPr>
              <a:grpSpLocks/>
            </p:cNvGrpSpPr>
            <p:nvPr/>
          </p:nvGrpSpPr>
          <p:grpSpPr bwMode="auto">
            <a:xfrm>
              <a:off x="3043767" y="1515258"/>
              <a:ext cx="651470" cy="570316"/>
              <a:chOff x="2336" y="1557"/>
              <a:chExt cx="484" cy="347"/>
            </a:xfrm>
          </p:grpSpPr>
          <p:sp>
            <p:nvSpPr>
              <p:cNvPr id="44" name="Oval 104"/>
              <p:cNvSpPr>
                <a:spLocks noChangeArrowheads="1"/>
              </p:cNvSpPr>
              <p:nvPr/>
            </p:nvSpPr>
            <p:spPr bwMode="auto">
              <a:xfrm>
                <a:off x="2336" y="1659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45" name="Oval 105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5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46" name="Oval 106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47" name="Oval 107"/>
              <p:cNvSpPr>
                <a:spLocks noChangeArrowheads="1"/>
              </p:cNvSpPr>
              <p:nvPr/>
            </p:nvSpPr>
            <p:spPr bwMode="auto">
              <a:xfrm>
                <a:off x="2384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48" name="Oval 108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49" name="Oval 109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50" name="Oval 110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</p:grpSp>
        <p:sp>
          <p:nvSpPr>
            <p:cNvPr id="43" name="Text Box 111"/>
            <p:cNvSpPr txBox="1">
              <a:spLocks noChangeArrowheads="1"/>
            </p:cNvSpPr>
            <p:nvPr/>
          </p:nvSpPr>
          <p:spPr bwMode="auto">
            <a:xfrm>
              <a:off x="2892082" y="1637013"/>
              <a:ext cx="938180" cy="2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en-US" altLang="ja-JP" sz="1200" b="1" dirty="0" smtClean="0">
                  <a:latin typeface="Times New Roman" pitchFamily="18" charset="0"/>
                </a:rPr>
                <a:t>Internet</a:t>
              </a:r>
              <a:endParaRPr kumimoji="0" lang="en-US" altLang="ja-JP" sz="1200" b="1" dirty="0">
                <a:latin typeface="Times New Roman" pitchFamily="18" charset="0"/>
              </a:endParaRPr>
            </a:p>
          </p:txBody>
        </p:sp>
      </p:grpSp>
      <p:sp>
        <p:nvSpPr>
          <p:cNvPr id="51" name="Line 13"/>
          <p:cNvSpPr>
            <a:spLocks noChangeShapeType="1"/>
          </p:cNvSpPr>
          <p:nvPr/>
        </p:nvSpPr>
        <p:spPr bwMode="auto">
          <a:xfrm flipH="1">
            <a:off x="1543048" y="3270346"/>
            <a:ext cx="1285876" cy="54845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52" name="Picture 3" descr="C:\Users\5156302\AppData\Local\Microsoft\Windows\Temporary Internet Files\Content.IE5\JCB8FRI1\186px-Route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97" y="3111199"/>
            <a:ext cx="701465" cy="4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5" y="356733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Line 38"/>
          <p:cNvSpPr>
            <a:spLocks noChangeShapeType="1"/>
          </p:cNvSpPr>
          <p:nvPr/>
        </p:nvSpPr>
        <p:spPr bwMode="auto">
          <a:xfrm flipH="1" flipV="1">
            <a:off x="3249962" y="3510617"/>
            <a:ext cx="976166" cy="25356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72" name="Line 38"/>
          <p:cNvSpPr>
            <a:spLocks noChangeShapeType="1"/>
          </p:cNvSpPr>
          <p:nvPr/>
        </p:nvSpPr>
        <p:spPr bwMode="auto">
          <a:xfrm flipH="1">
            <a:off x="2061565" y="3510618"/>
            <a:ext cx="607471" cy="30817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2445468" y="3506406"/>
            <a:ext cx="1148376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/>
              <a:t>Port Fwd by router to PBX</a:t>
            </a:r>
            <a:endParaRPr lang="ja-JP" altLang="en-US" sz="1200" dirty="0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6125321" y="3237840"/>
            <a:ext cx="10108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/>
              <a:t>WAN port</a:t>
            </a:r>
            <a:endParaRPr lang="ja-JP" altLang="en-US" sz="1200" dirty="0"/>
          </a:p>
        </p:txBody>
      </p:sp>
      <p:sp>
        <p:nvSpPr>
          <p:cNvPr id="75" name="Line 13"/>
          <p:cNvSpPr>
            <a:spLocks noChangeShapeType="1"/>
          </p:cNvSpPr>
          <p:nvPr/>
        </p:nvSpPr>
        <p:spPr bwMode="auto">
          <a:xfrm flipH="1" flipV="1">
            <a:off x="7323693" y="3241771"/>
            <a:ext cx="574797" cy="377069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pic>
        <p:nvPicPr>
          <p:cNvPr id="77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53" y="3276126"/>
            <a:ext cx="667252" cy="62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" name="グループ化 77"/>
          <p:cNvGrpSpPr/>
          <p:nvPr/>
        </p:nvGrpSpPr>
        <p:grpSpPr>
          <a:xfrm>
            <a:off x="6909955" y="2932896"/>
            <a:ext cx="938180" cy="570316"/>
            <a:chOff x="2892082" y="1515258"/>
            <a:chExt cx="938180" cy="570316"/>
          </a:xfrm>
        </p:grpSpPr>
        <p:grpSp>
          <p:nvGrpSpPr>
            <p:cNvPr id="79" name="Group 103"/>
            <p:cNvGrpSpPr>
              <a:grpSpLocks/>
            </p:cNvGrpSpPr>
            <p:nvPr/>
          </p:nvGrpSpPr>
          <p:grpSpPr bwMode="auto">
            <a:xfrm>
              <a:off x="3043767" y="1515258"/>
              <a:ext cx="651470" cy="570316"/>
              <a:chOff x="2336" y="1557"/>
              <a:chExt cx="484" cy="347"/>
            </a:xfrm>
          </p:grpSpPr>
          <p:sp>
            <p:nvSpPr>
              <p:cNvPr id="81" name="Oval 104"/>
              <p:cNvSpPr>
                <a:spLocks noChangeArrowheads="1"/>
              </p:cNvSpPr>
              <p:nvPr/>
            </p:nvSpPr>
            <p:spPr bwMode="auto">
              <a:xfrm>
                <a:off x="2336" y="1659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82" name="Oval 105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5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83" name="Oval 106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84" name="Oval 107"/>
              <p:cNvSpPr>
                <a:spLocks noChangeArrowheads="1"/>
              </p:cNvSpPr>
              <p:nvPr/>
            </p:nvSpPr>
            <p:spPr bwMode="auto">
              <a:xfrm>
                <a:off x="2384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85" name="Oval 108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86" name="Oval 109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  <p:sp>
            <p:nvSpPr>
              <p:cNvPr id="87" name="Oval 110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dirty="0"/>
              </a:p>
            </p:txBody>
          </p:sp>
        </p:grpSp>
        <p:sp>
          <p:nvSpPr>
            <p:cNvPr id="80" name="Text Box 111"/>
            <p:cNvSpPr txBox="1">
              <a:spLocks noChangeArrowheads="1"/>
            </p:cNvSpPr>
            <p:nvPr/>
          </p:nvSpPr>
          <p:spPr bwMode="auto">
            <a:xfrm>
              <a:off x="2892082" y="1637013"/>
              <a:ext cx="938180" cy="27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en-US" altLang="ja-JP" sz="1200" b="1" dirty="0" smtClean="0">
                  <a:latin typeface="Times New Roman" pitchFamily="18" charset="0"/>
                </a:rPr>
                <a:t>Internet</a:t>
              </a:r>
              <a:endParaRPr kumimoji="0" lang="en-US" altLang="ja-JP" sz="1200" b="1" dirty="0">
                <a:latin typeface="Times New Roman" pitchFamily="18" charset="0"/>
              </a:endParaRPr>
            </a:p>
          </p:txBody>
        </p:sp>
      </p:grpSp>
      <p:pic>
        <p:nvPicPr>
          <p:cNvPr id="90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70" y="3538760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Line 38"/>
          <p:cNvSpPr>
            <a:spLocks noChangeShapeType="1"/>
          </p:cNvSpPr>
          <p:nvPr/>
        </p:nvSpPr>
        <p:spPr bwMode="auto">
          <a:xfrm flipH="1" flipV="1">
            <a:off x="6630741" y="3735608"/>
            <a:ext cx="118631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95" name="Rectangle 71"/>
          <p:cNvSpPr>
            <a:spLocks noChangeArrowheads="1"/>
          </p:cNvSpPr>
          <p:nvPr/>
        </p:nvSpPr>
        <p:spPr bwMode="auto">
          <a:xfrm>
            <a:off x="764163" y="3991791"/>
            <a:ext cx="77106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/>
              <a:t>Connection from same network is not </a:t>
            </a:r>
            <a:r>
              <a:rPr lang="en-US" altLang="ja-JP" dirty="0" smtClean="0"/>
              <a:t>restricted regardless of password level. </a:t>
            </a:r>
            <a:br>
              <a:rPr lang="en-US" altLang="ja-JP" dirty="0" smtClean="0"/>
            </a:br>
            <a:r>
              <a:rPr lang="en-US" altLang="ja-JP" dirty="0" smtClean="0"/>
              <a:t>Remote maintenance via KMS, VPN and so on are not restricted.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3333FF"/>
                </a:solidFill>
              </a:rPr>
              <a:t>Remote </a:t>
            </a:r>
            <a:r>
              <a:rPr lang="en-US" altLang="ja-JP" dirty="0">
                <a:solidFill>
                  <a:srgbClr val="3333FF"/>
                </a:solidFill>
              </a:rPr>
              <a:t>maintenance via </a:t>
            </a:r>
            <a:r>
              <a:rPr lang="en-US" altLang="ja-JP" dirty="0" smtClean="0">
                <a:solidFill>
                  <a:srgbClr val="3333FF"/>
                </a:solidFill>
              </a:rPr>
              <a:t>KMS is strongly recommended . 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96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CCFF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Not Required</a:t>
            </a:r>
            <a:endParaRPr lang="ja-JP" altLang="en-US" sz="1200" dirty="0"/>
          </a:p>
        </p:txBody>
      </p:sp>
      <p:pic>
        <p:nvPicPr>
          <p:cNvPr id="9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66" y="3937137"/>
            <a:ext cx="436562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71"/>
          <p:cNvSpPr>
            <a:spLocks noChangeArrowheads="1"/>
          </p:cNvSpPr>
          <p:nvPr/>
        </p:nvSpPr>
        <p:spPr bwMode="auto">
          <a:xfrm>
            <a:off x="7839086" y="4426087"/>
            <a:ext cx="838190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200" dirty="0" smtClean="0"/>
              <a:t>Hacker</a:t>
            </a:r>
            <a:endParaRPr lang="ja-JP" altLang="en-US" sz="1200" dirty="0"/>
          </a:p>
        </p:txBody>
      </p:sp>
      <p:pic>
        <p:nvPicPr>
          <p:cNvPr id="3074" name="Picture 2" descr="C:\Users\5156302\AppData\Local\Microsoft\Windows\Temporary Internet Files\Content.IE5\6W80KRZ0\France_road_sign_B1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37982" y="3601259"/>
            <a:ext cx="274124" cy="2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:\Users\5156302\AppData\Local\Microsoft\Windows\Temporary Internet Files\Content.IE5\6W80KRZ0\France_road_sign_B1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62201" y="3664707"/>
            <a:ext cx="274124" cy="2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System data can be transferred by Easy setup.</a:t>
            </a:r>
            <a:br>
              <a:rPr lang="en-US" altLang="ja-JP" sz="2000" dirty="0" smtClean="0"/>
            </a:br>
            <a:r>
              <a:rPr lang="en-US" altLang="ja-JP" dirty="0" smtClean="0"/>
              <a:t>(1) Panasonic in each area prepares several samples of system data</a:t>
            </a:r>
            <a:br>
              <a:rPr lang="en-US" altLang="ja-JP" dirty="0" smtClean="0"/>
            </a:br>
            <a:r>
              <a:rPr lang="en-US" altLang="ja-JP" dirty="0" smtClean="0"/>
              <a:t>      with dialing plan, SIP trunk data (except ID and password) and so on.</a:t>
            </a:r>
            <a:br>
              <a:rPr lang="en-US" altLang="ja-JP" dirty="0" smtClean="0"/>
            </a:br>
            <a:r>
              <a:rPr lang="en-US" altLang="ja-JP" dirty="0" smtClean="0"/>
              <a:t>(2) Installers can transfer one of the sample system data when PBX is installed.</a:t>
            </a:r>
            <a:endParaRPr lang="ja-JP" alt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95. Data transfer by Easy setup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pic>
        <p:nvPicPr>
          <p:cNvPr id="55" name="図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827335"/>
            <a:ext cx="1662949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図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2387843"/>
            <a:ext cx="1704975" cy="136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152650"/>
            <a:ext cx="38766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角丸四角形 56"/>
          <p:cNvSpPr/>
          <p:nvPr/>
        </p:nvSpPr>
        <p:spPr>
          <a:xfrm>
            <a:off x="4038600" y="3592510"/>
            <a:ext cx="1895476" cy="2746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/>
          </a:p>
        </p:txBody>
      </p:sp>
      <p:sp>
        <p:nvSpPr>
          <p:cNvPr id="58" name="Line 38"/>
          <p:cNvSpPr>
            <a:spLocks noChangeShapeType="1"/>
          </p:cNvSpPr>
          <p:nvPr/>
        </p:nvSpPr>
        <p:spPr bwMode="auto">
          <a:xfrm>
            <a:off x="2329700" y="3422588"/>
            <a:ext cx="303964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 flipV="1">
            <a:off x="5701550" y="2943224"/>
            <a:ext cx="1025417" cy="463426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>
            <a:off x="5934077" y="3729828"/>
            <a:ext cx="792890" cy="308204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62" name="Rectangle 71"/>
          <p:cNvSpPr>
            <a:spLocks noChangeArrowheads="1"/>
          </p:cNvSpPr>
          <p:nvPr/>
        </p:nvSpPr>
        <p:spPr bwMode="auto">
          <a:xfrm>
            <a:off x="6593616" y="4028507"/>
            <a:ext cx="23074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Select file only !!</a:t>
            </a:r>
            <a:endParaRPr lang="ja-JP" altLang="en-US" dirty="0"/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6679342" y="2114550"/>
            <a:ext cx="1902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Long steps..</a:t>
            </a:r>
            <a:endParaRPr lang="ja-JP" altLang="en-US" dirty="0"/>
          </a:p>
        </p:txBody>
      </p:sp>
      <p:sp>
        <p:nvSpPr>
          <p:cNvPr id="64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CCFF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Not Required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4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716691" y="747620"/>
            <a:ext cx="7710617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CSV file export / import is available for KX-NT registration data.</a:t>
            </a:r>
            <a:br>
              <a:rPr lang="en-US" altLang="ja-JP" sz="2000" dirty="0" smtClean="0"/>
            </a:br>
            <a:r>
              <a:rPr lang="en-US" altLang="ja-JP" sz="2000" dirty="0" smtClean="0"/>
              <a:t>      Extension number, name and MAC address</a:t>
            </a:r>
            <a:br>
              <a:rPr lang="en-US" altLang="ja-JP" sz="2000" dirty="0" smtClean="0"/>
            </a:br>
            <a:r>
              <a:rPr lang="en-US" altLang="ja-JP" sz="1800" dirty="0" smtClean="0"/>
              <a:t>- KX-NT phone can be registered easily before unpacking.</a:t>
            </a:r>
            <a:br>
              <a:rPr lang="en-US" altLang="ja-JP" sz="1800" dirty="0" smtClean="0"/>
            </a:br>
            <a:r>
              <a:rPr lang="en-US" altLang="ja-JP" sz="1800" dirty="0"/>
              <a:t>- KX-NT phone can be </a:t>
            </a:r>
            <a:r>
              <a:rPr lang="en-US" altLang="ja-JP" sz="1800" dirty="0" smtClean="0"/>
              <a:t>replaced from KX-NS300/500/700 to KX-NS1000</a:t>
            </a:r>
            <a:br>
              <a:rPr lang="en-US" altLang="ja-JP" sz="1800" dirty="0" smtClean="0"/>
            </a:br>
            <a:r>
              <a:rPr lang="en-US" altLang="ja-JP" sz="1800" dirty="0" smtClean="0"/>
              <a:t>   easily.  </a:t>
            </a:r>
            <a:endParaRPr lang="ja-JP" altLang="en-US" sz="18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96. CSV for KX-NT registration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15" name="Rectangle 71"/>
          <p:cNvSpPr>
            <a:spLocks noChangeArrowheads="1"/>
          </p:cNvSpPr>
          <p:nvPr/>
        </p:nvSpPr>
        <p:spPr bwMode="auto">
          <a:xfrm>
            <a:off x="7753360" y="80605"/>
            <a:ext cx="1266816" cy="461665"/>
          </a:xfrm>
          <a:prstGeom prst="rect">
            <a:avLst/>
          </a:prstGeom>
          <a:solidFill>
            <a:srgbClr val="CCFF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AK</a:t>
            </a:r>
            <a:br>
              <a:rPr lang="en-US" altLang="ja-JP" sz="1200" dirty="0" smtClean="0"/>
            </a:br>
            <a:r>
              <a:rPr lang="en-US" altLang="ja-JP" sz="1200" dirty="0" smtClean="0"/>
              <a:t>Not Required</a:t>
            </a:r>
            <a:endParaRPr lang="ja-JP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" y="2324788"/>
            <a:ext cx="5472111" cy="229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15887"/>
            <a:ext cx="1590675" cy="22253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819525"/>
            <a:ext cx="2105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38"/>
          <p:cNvSpPr>
            <a:spLocks noChangeShapeType="1"/>
          </p:cNvSpPr>
          <p:nvPr/>
        </p:nvSpPr>
        <p:spPr bwMode="auto">
          <a:xfrm flipH="1" flipV="1">
            <a:off x="6305550" y="4162425"/>
            <a:ext cx="33421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Rectangle 71"/>
          <p:cNvSpPr>
            <a:spLocks noChangeArrowheads="1"/>
          </p:cNvSpPr>
          <p:nvPr/>
        </p:nvSpPr>
        <p:spPr bwMode="auto">
          <a:xfrm>
            <a:off x="6505995" y="3567708"/>
            <a:ext cx="11050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CSV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5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>
                <a:solidFill>
                  <a:schemeClr val="bg1"/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6765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71"/>
          <p:cNvSpPr>
            <a:spLocks noChangeArrowheads="1"/>
          </p:cNvSpPr>
          <p:nvPr/>
        </p:nvSpPr>
        <p:spPr bwMode="auto">
          <a:xfrm>
            <a:off x="714386" y="747619"/>
            <a:ext cx="77174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V-UTEXT cards can be enabled instead of new features in previous page. Default is disabled.</a:t>
            </a:r>
            <a:r>
              <a:rPr lang="ja-JP" altLang="en-US" sz="2000" dirty="0" smtClean="0"/>
              <a:t>　</a:t>
            </a:r>
            <a:endParaRPr lang="ja-JP" altLang="en-US" dirty="0"/>
          </a:p>
        </p:txBody>
      </p:sp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3. KX-NS1000 : V-UTEXT card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714376" y="3888439"/>
            <a:ext cx="81936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&lt; When software is upgraded, &gt;  </a:t>
            </a:r>
            <a:br>
              <a:rPr lang="en-US" altLang="ja-JP" dirty="0" smtClean="0"/>
            </a:br>
            <a:r>
              <a:rPr lang="en-US" altLang="ja-JP" dirty="0" smtClean="0"/>
              <a:t>KX-NS1000 V5 </a:t>
            </a:r>
            <a:r>
              <a:rPr lang="en-US" altLang="ja-JP" dirty="0"/>
              <a:t>or </a:t>
            </a:r>
            <a:r>
              <a:rPr lang="en-US" altLang="ja-JP" dirty="0" smtClean="0"/>
              <a:t>older            KX-NS1000 </a:t>
            </a:r>
            <a:r>
              <a:rPr lang="en-US" altLang="ja-JP" dirty="0"/>
              <a:t>V6 or later</a:t>
            </a:r>
            <a:br>
              <a:rPr lang="en-US" altLang="ja-JP" dirty="0"/>
            </a:br>
            <a:r>
              <a:rPr lang="en-US" altLang="ja-JP" dirty="0" smtClean="0"/>
              <a:t>                with V-UTEXT          “</a:t>
            </a:r>
            <a:r>
              <a:rPr lang="en-US" altLang="ja-JP" dirty="0"/>
              <a:t>Enable” automatically (New features do NOT work</a:t>
            </a:r>
            <a:r>
              <a:rPr lang="en-US" altLang="ja-JP" dirty="0" smtClean="0"/>
              <a:t>.)</a:t>
            </a:r>
            <a:br>
              <a:rPr lang="en-US" altLang="ja-JP" dirty="0" smtClean="0"/>
            </a:br>
            <a:r>
              <a:rPr lang="en-US" altLang="ja-JP" dirty="0"/>
              <a:t>   </a:t>
            </a:r>
            <a:r>
              <a:rPr lang="en-US" altLang="ja-JP" dirty="0" smtClean="0"/>
              <a:t>             w/o  V-UTEXT          “</a:t>
            </a:r>
            <a:r>
              <a:rPr lang="en-US" altLang="ja-JP" dirty="0"/>
              <a:t>Disable” automatically (New features work. 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3196198" y="4295776"/>
            <a:ext cx="27090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3196198" y="4581525"/>
            <a:ext cx="27090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3201521" y="4810126"/>
            <a:ext cx="27090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1"/>
          <p:cNvSpPr>
            <a:spLocks noChangeArrowheads="1"/>
          </p:cNvSpPr>
          <p:nvPr/>
        </p:nvSpPr>
        <p:spPr bwMode="auto">
          <a:xfrm>
            <a:off x="4791075" y="1552888"/>
            <a:ext cx="3305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System restart is required to change this mode.</a:t>
            </a:r>
            <a:endParaRPr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469089"/>
            <a:ext cx="3562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6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 smtClean="0">
                <a:solidFill>
                  <a:schemeClr val="bg1"/>
                </a:solidFill>
              </a:rPr>
              <a:t>Chapter 1</a:t>
            </a:r>
            <a:br>
              <a:rPr lang="en-US" altLang="ja-JP" sz="4000" b="1" dirty="0" smtClean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ACD Report (Summary)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71"/>
          <p:cNvSpPr>
            <a:spLocks noChangeArrowheads="1"/>
          </p:cNvSpPr>
          <p:nvPr/>
        </p:nvSpPr>
        <p:spPr bwMode="auto">
          <a:xfrm>
            <a:off x="714386" y="747619"/>
            <a:ext cx="771742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 smtClean="0"/>
              <a:t>Built-in ACD report (for ICD group call only) is improved as </a:t>
            </a:r>
            <a:r>
              <a:rPr lang="en-US" altLang="ja-JP" sz="2000" dirty="0" smtClean="0">
                <a:solidFill>
                  <a:srgbClr val="3333FF"/>
                </a:solidFill>
              </a:rPr>
              <a:t>A</a:t>
            </a:r>
            <a:r>
              <a:rPr lang="en-US" altLang="ja-JP" sz="2000" dirty="0" smtClean="0"/>
              <a:t>dvanced</a:t>
            </a:r>
            <a:r>
              <a:rPr lang="en-US" altLang="ja-JP" sz="2000" dirty="0" smtClean="0">
                <a:solidFill>
                  <a:srgbClr val="3333FF"/>
                </a:solidFill>
              </a:rPr>
              <a:t> C</a:t>
            </a:r>
            <a:r>
              <a:rPr lang="en-US" altLang="ja-JP" sz="2000" dirty="0" smtClean="0"/>
              <a:t>all</a:t>
            </a:r>
            <a:r>
              <a:rPr lang="en-US" altLang="ja-JP" sz="2000" dirty="0" smtClean="0">
                <a:solidFill>
                  <a:srgbClr val="3333FF"/>
                </a:solidFill>
              </a:rPr>
              <a:t> D</a:t>
            </a:r>
            <a:r>
              <a:rPr lang="en-US" altLang="ja-JP" sz="2000" dirty="0" smtClean="0"/>
              <a:t>etailed Report for </a:t>
            </a:r>
            <a:r>
              <a:rPr lang="en-US" altLang="ja-JP" sz="2000" dirty="0" smtClean="0">
                <a:solidFill>
                  <a:srgbClr val="3333FF"/>
                </a:solidFill>
              </a:rPr>
              <a:t>any types of customers</a:t>
            </a:r>
            <a:r>
              <a:rPr lang="en-US" altLang="ja-JP" dirty="0" smtClean="0"/>
              <a:t>.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   - Incoming call from trunk to ICD group</a:t>
            </a:r>
            <a:br>
              <a:rPr lang="en-US" altLang="ja-JP" sz="2000" dirty="0" smtClean="0"/>
            </a:br>
            <a:r>
              <a:rPr lang="en-US" altLang="ja-JP" sz="2000" dirty="0" smtClean="0"/>
              <a:t>   </a:t>
            </a:r>
            <a:r>
              <a:rPr lang="en-US" altLang="ja-JP" sz="2000" dirty="0"/>
              <a:t>- </a:t>
            </a:r>
            <a:r>
              <a:rPr lang="en-US" altLang="ja-JP" sz="2000" dirty="0" smtClean="0">
                <a:solidFill>
                  <a:srgbClr val="3333FF"/>
                </a:solidFill>
              </a:rPr>
              <a:t>Direct Incoming </a:t>
            </a:r>
            <a:r>
              <a:rPr lang="en-US" altLang="ja-JP" sz="2000" dirty="0">
                <a:solidFill>
                  <a:srgbClr val="3333FF"/>
                </a:solidFill>
              </a:rPr>
              <a:t>call </a:t>
            </a:r>
            <a:r>
              <a:rPr lang="en-US" altLang="ja-JP" sz="2000" dirty="0" smtClean="0"/>
              <a:t>from trunk to extension</a:t>
            </a:r>
            <a:br>
              <a:rPr lang="en-US" altLang="ja-JP" sz="2000" dirty="0" smtClean="0"/>
            </a:br>
            <a:r>
              <a:rPr lang="en-US" altLang="ja-JP" sz="2000" dirty="0" smtClean="0"/>
              <a:t>   - </a:t>
            </a:r>
            <a:r>
              <a:rPr lang="en-US" altLang="ja-JP" sz="2000" dirty="0" smtClean="0">
                <a:solidFill>
                  <a:srgbClr val="3333FF"/>
                </a:solidFill>
              </a:rPr>
              <a:t>Outgoing call</a:t>
            </a:r>
            <a:r>
              <a:rPr lang="en-US" altLang="ja-JP" sz="2000" dirty="0" smtClean="0"/>
              <a:t> to trunk</a:t>
            </a:r>
          </a:p>
          <a:p>
            <a:pPr algn="l" eaLnBrk="1" hangingPunct="1"/>
            <a:r>
              <a:rPr lang="en-US" altLang="ja-JP" sz="2000" dirty="0" smtClean="0"/>
              <a:t>It reports call </a:t>
            </a:r>
            <a:r>
              <a:rPr lang="en-US" altLang="ja-JP" sz="2000" dirty="0" smtClean="0">
                <a:solidFill>
                  <a:srgbClr val="3333FF"/>
                </a:solidFill>
              </a:rPr>
              <a:t>charge</a:t>
            </a:r>
            <a:r>
              <a:rPr lang="en-US" altLang="ja-JP" sz="2000" dirty="0" smtClean="0"/>
              <a:t> also.</a:t>
            </a:r>
          </a:p>
          <a:p>
            <a:pPr algn="l" eaLnBrk="1" hangingPunct="1"/>
            <a:r>
              <a:rPr lang="en-US" altLang="ja-JP" sz="2000" dirty="0" smtClean="0"/>
              <a:t>Report can be e-mailed from PBX to </a:t>
            </a:r>
            <a:r>
              <a:rPr lang="en-US" altLang="ja-JP" sz="2000" dirty="0" smtClean="0">
                <a:solidFill>
                  <a:srgbClr val="3333FF"/>
                </a:solidFill>
              </a:rPr>
              <a:t>e-mail</a:t>
            </a:r>
            <a:r>
              <a:rPr lang="en-US" altLang="ja-JP" sz="2000" dirty="0" smtClean="0"/>
              <a:t> address of ACD supervisor automatically.</a:t>
            </a:r>
            <a:br>
              <a:rPr lang="en-US" altLang="ja-JP" sz="2000" dirty="0" smtClean="0"/>
            </a:br>
            <a:r>
              <a:rPr lang="en-US" altLang="ja-JP" sz="2000" dirty="0" smtClean="0"/>
              <a:t>For example, report of last month can be e-mailed at the beginning of every month.  </a:t>
            </a:r>
            <a:endParaRPr lang="ja-JP" altLang="en-US" sz="2000" dirty="0"/>
          </a:p>
        </p:txBody>
      </p:sp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11. ACD Report Enhancement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8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12. ACD Report Feature Summary (1)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95855"/>
              </p:ext>
            </p:extLst>
          </p:nvPr>
        </p:nvGraphicFramePr>
        <p:xfrm>
          <a:off x="885822" y="1409699"/>
          <a:ext cx="7334253" cy="255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0627"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Report Type</a:t>
                      </a:r>
                    </a:p>
                    <a:p>
                      <a:pPr algn="l"/>
                      <a:r>
                        <a:rPr kumimoji="1" lang="en-US" altLang="ja-JP" sz="1200" dirty="0" smtClean="0"/>
                        <a:t>Conditions</a:t>
                      </a:r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Group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Call</a:t>
                      </a:r>
                      <a:endParaRPr kumimoji="1" lang="ja-JP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User</a:t>
                      </a:r>
                      <a:br>
                        <a:rPr kumimoji="1" lang="en-US" altLang="ja-JP" sz="1200" dirty="0" smtClean="0"/>
                      </a:br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(New)</a:t>
                      </a:r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Charge</a:t>
                      </a:r>
                      <a:br>
                        <a:rPr kumimoji="1" lang="en-US" altLang="ja-JP" sz="1200" dirty="0" smtClean="0"/>
                      </a:br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(New)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4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Each report is made based on these trunk calls. 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Outgoing call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4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Direct incoming call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7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Group incoming call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Yes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Yes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Yes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Yes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7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Each report is made for these items. 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Call status except charge 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Yes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Yes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Yes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Yes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--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7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Charge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--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37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Required AK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AK1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AK1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AK1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AK1</a:t>
                      </a:r>
                      <a:br>
                        <a:rPr kumimoji="1" lang="en-US" altLang="ja-JP" sz="1200" dirty="0" smtClean="0"/>
                      </a:br>
                      <a:r>
                        <a:rPr kumimoji="1" lang="en-US" altLang="ja-JP" sz="1200" dirty="0" smtClean="0"/>
                        <a:t> &amp; </a:t>
                      </a:r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AK2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/>
                      </a:r>
                      <a:br>
                        <a:rPr kumimoji="1" lang="en-US" altLang="ja-JP" sz="1200" dirty="0" smtClean="0"/>
                      </a:br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AK3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6" name="直線コネクタ 15"/>
          <p:cNvCxnSpPr/>
          <p:nvPr/>
        </p:nvCxnSpPr>
        <p:spPr>
          <a:xfrm>
            <a:off x="923925" y="1447800"/>
            <a:ext cx="3028950" cy="381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71"/>
          <p:cNvSpPr>
            <a:spLocks noChangeArrowheads="1"/>
          </p:cNvSpPr>
          <p:nvPr/>
        </p:nvSpPr>
        <p:spPr bwMode="auto">
          <a:xfrm>
            <a:off x="1414467" y="858179"/>
            <a:ext cx="121918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900" dirty="0" smtClean="0"/>
              <a:t>User</a:t>
            </a:r>
            <a:endParaRPr lang="ja-JP" altLang="en-US" sz="900" dirty="0"/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auto">
          <a:xfrm>
            <a:off x="1300167" y="995993"/>
            <a:ext cx="17097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900" b="1" dirty="0" smtClean="0">
                <a:solidFill>
                  <a:schemeClr val="bg1">
                    <a:lumMod val="50000"/>
                  </a:schemeClr>
                </a:solidFill>
              </a:rPr>
              <a:t>Charge      Group</a:t>
            </a:r>
            <a:endParaRPr lang="ja-JP" alt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53093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878615" y="4099351"/>
            <a:ext cx="75319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AK1 : KX-NSF201 or KX-NSXF022 (ACD report)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3333FF"/>
                </a:solidFill>
              </a:rPr>
              <a:t>AK2 : KX-NSXF023 (New AK for ACD Enhance)</a:t>
            </a:r>
            <a:br>
              <a:rPr lang="en-US" altLang="ja-JP" dirty="0" smtClean="0">
                <a:solidFill>
                  <a:srgbClr val="3333FF"/>
                </a:solidFill>
              </a:rPr>
            </a:br>
            <a:r>
              <a:rPr lang="en-US" altLang="ja-JP" dirty="0" smtClean="0">
                <a:solidFill>
                  <a:srgbClr val="3333FF"/>
                </a:solidFill>
              </a:rPr>
              <a:t>AK3 : KX-NSXF202 (New AK for Charge report)</a:t>
            </a:r>
            <a:endParaRPr lang="ja-JP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Rectangle 8"/>
          <p:cNvSpPr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</a:pPr>
            <a:r>
              <a:rPr lang="en-US" altLang="ja-JP" sz="2800" b="1" dirty="0" smtClean="0">
                <a:solidFill>
                  <a:schemeClr val="bg1"/>
                </a:solidFill>
                <a:sym typeface="ＭＳ Ｐゴシック" pitchFamily="50" charset="-128"/>
              </a:rPr>
              <a:t>13. ACD Report Feature Summary (2)</a:t>
            </a:r>
            <a:endParaRPr lang="en-US" altLang="ja-JP" sz="2800" b="1" dirty="0">
              <a:solidFill>
                <a:schemeClr val="bg1"/>
              </a:solidFill>
              <a:sym typeface="ＭＳ Ｐゴシック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76070"/>
              </p:ext>
            </p:extLst>
          </p:nvPr>
        </p:nvGraphicFramePr>
        <p:xfrm>
          <a:off x="885822" y="1409699"/>
          <a:ext cx="7334253" cy="237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0627"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Report Type</a:t>
                      </a:r>
                    </a:p>
                    <a:p>
                      <a:pPr algn="l"/>
                      <a:r>
                        <a:rPr kumimoji="1" lang="en-US" altLang="ja-JP" sz="1200" dirty="0" smtClean="0"/>
                        <a:t>Conditions</a:t>
                      </a:r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Group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Call</a:t>
                      </a:r>
                      <a:endParaRPr kumimoji="1" lang="ja-JP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User</a:t>
                      </a:r>
                      <a:br>
                        <a:rPr kumimoji="1" lang="en-US" altLang="ja-JP" sz="1200" dirty="0" smtClean="0"/>
                      </a:br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(New)</a:t>
                      </a:r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Charge</a:t>
                      </a:r>
                      <a:br>
                        <a:rPr kumimoji="1" lang="en-US" altLang="ja-JP" sz="1200" dirty="0" smtClean="0"/>
                      </a:br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(New)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42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Each report is made by these method.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4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7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7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7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Yes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37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Required AK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AK1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AK1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AK1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AK1</a:t>
                      </a:r>
                      <a:br>
                        <a:rPr kumimoji="1" lang="en-US" altLang="ja-JP" sz="1200" dirty="0" smtClean="0"/>
                      </a:br>
                      <a:r>
                        <a:rPr kumimoji="1" lang="en-US" altLang="ja-JP" sz="1200" dirty="0" smtClean="0"/>
                        <a:t> &amp; </a:t>
                      </a:r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AK2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/>
                      </a:r>
                      <a:br>
                        <a:rPr kumimoji="1" lang="en-US" altLang="ja-JP" sz="1200" dirty="0" smtClean="0"/>
                      </a:br>
                      <a:r>
                        <a:rPr kumimoji="1" lang="en-US" altLang="ja-JP" sz="1200" dirty="0" smtClean="0">
                          <a:solidFill>
                            <a:srgbClr val="3333FF"/>
                          </a:solidFill>
                        </a:rPr>
                        <a:t>AK3</a:t>
                      </a:r>
                      <a:endParaRPr kumimoji="1" lang="ja-JP" altLang="en-US" sz="12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6" name="直線コネクタ 15"/>
          <p:cNvCxnSpPr/>
          <p:nvPr/>
        </p:nvCxnSpPr>
        <p:spPr>
          <a:xfrm>
            <a:off x="923925" y="1447800"/>
            <a:ext cx="3028950" cy="381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07" y="1890710"/>
            <a:ext cx="11906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7" y="2209799"/>
            <a:ext cx="9048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45" y="2538413"/>
            <a:ext cx="895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2" y="3090863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8" y="2833685"/>
            <a:ext cx="800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1"/>
          <p:cNvSpPr>
            <a:spLocks noChangeArrowheads="1"/>
          </p:cNvSpPr>
          <p:nvPr/>
        </p:nvSpPr>
        <p:spPr bwMode="auto">
          <a:xfrm>
            <a:off x="878615" y="3737401"/>
            <a:ext cx="7531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/>
              <a:t>See chapter 2 for details.</a:t>
            </a:r>
          </a:p>
          <a:p>
            <a:pPr algn="l" eaLnBrk="1" hangingPunct="1"/>
            <a:r>
              <a:rPr lang="en-US" altLang="ja-JP" dirty="0" smtClean="0"/>
              <a:t>AK1 : KX-NSF201 or KX-NSXF022 (ACD report)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3333FF"/>
                </a:solidFill>
              </a:rPr>
              <a:t>AK2 : KX-NSXF023 (New AK for ACD Enhance)</a:t>
            </a:r>
            <a:br>
              <a:rPr lang="en-US" altLang="ja-JP" dirty="0" smtClean="0">
                <a:solidFill>
                  <a:srgbClr val="3333FF"/>
                </a:solidFill>
              </a:rPr>
            </a:br>
            <a:r>
              <a:rPr lang="en-US" altLang="ja-JP" dirty="0" smtClean="0">
                <a:solidFill>
                  <a:srgbClr val="3333FF"/>
                </a:solidFill>
              </a:rPr>
              <a:t>AK3 : KX-NSXF202 (New AK for Charge report)</a:t>
            </a:r>
            <a:endParaRPr lang="ja-JP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42926" y="1039416"/>
            <a:ext cx="80676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4000" b="1" dirty="0" smtClean="0">
                <a:solidFill>
                  <a:schemeClr val="bg1"/>
                </a:solidFill>
              </a:rPr>
              <a:t>Chapter 2</a:t>
            </a:r>
            <a:br>
              <a:rPr lang="en-US" altLang="ja-JP" sz="4000" b="1" dirty="0" smtClean="0">
                <a:solidFill>
                  <a:schemeClr val="bg1"/>
                </a:solidFill>
              </a:rPr>
            </a:br>
            <a:r>
              <a:rPr lang="en-US" altLang="ja-JP" sz="4000" b="1" dirty="0" smtClean="0">
                <a:solidFill>
                  <a:schemeClr val="bg1"/>
                </a:solidFill>
              </a:rPr>
              <a:t>User Report &amp; Charge Report 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>
          <a:noFill/>
        </a:ln>
        <a:effectLst/>
        <a:extLst/>
      </a:spPr>
      <a:bodyPr wrap="square">
        <a:spAutoFit/>
      </a:bodyPr>
      <a:lstStyle>
        <a:defPPr algn="l" eaLnBrk="1" hangingPunct="1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デザインの設定">
  <a:themeElements>
    <a:clrScheme name="2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デザインの設定">
  <a:themeElements>
    <a:clrScheme name="3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3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デザインの設定">
  <a:themeElements>
    <a:clrScheme name="4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4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標準提案書</Template>
  <TotalTime>97431</TotalTime>
  <Words>1508</Words>
  <Application>Microsoft Office PowerPoint</Application>
  <PresentationFormat>画面に合わせる (16:9)</PresentationFormat>
  <Paragraphs>420</Paragraphs>
  <Slides>37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37</vt:i4>
      </vt:variant>
    </vt:vector>
  </HeadingPairs>
  <TitlesOfParts>
    <vt:vector size="48" baseType="lpstr">
      <vt:lpstr>Arial Unicode MS</vt:lpstr>
      <vt:lpstr>ArialMT</vt:lpstr>
      <vt:lpstr>ＭＳ Ｐゴシック</vt:lpstr>
      <vt:lpstr>ＭＳ 明朝</vt:lpstr>
      <vt:lpstr>Arial</vt:lpstr>
      <vt:lpstr>Times New Roman</vt:lpstr>
      <vt:lpstr>デザインの設定</vt:lpstr>
      <vt:lpstr>1_デザインの設定</vt:lpstr>
      <vt:lpstr>2_デザインの設定</vt:lpstr>
      <vt:lpstr>3_デザインの設定</vt:lpstr>
      <vt:lpstr>4_デザインの設定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野中 亮太&lt;nonaka.ryota@jp.panasonic.com&gt;</dc:creator>
  <cp:lastModifiedBy>野中 亮太&lt;nonaka.ryota@jp.panasonic.com&gt;</cp:lastModifiedBy>
  <cp:revision>5817</cp:revision>
  <cp:lastPrinted>2017-06-02T00:38:53Z</cp:lastPrinted>
  <dcterms:created xsi:type="dcterms:W3CDTF">2005-08-18T01:22:58Z</dcterms:created>
  <dcterms:modified xsi:type="dcterms:W3CDTF">2018-02-27T04:45:14Z</dcterms:modified>
</cp:coreProperties>
</file>