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1443" r:id="rId2"/>
    <p:sldId id="1444" r:id="rId3"/>
    <p:sldId id="1445" r:id="rId4"/>
    <p:sldId id="1446" r:id="rId5"/>
    <p:sldId id="1447" r:id="rId6"/>
    <p:sldId id="1448" r:id="rId7"/>
    <p:sldId id="1449" r:id="rId8"/>
    <p:sldId id="1450" r:id="rId9"/>
    <p:sldId id="1456" r:id="rId10"/>
    <p:sldId id="1457" r:id="rId11"/>
    <p:sldId id="1453" r:id="rId12"/>
    <p:sldId id="1454" r:id="rId13"/>
    <p:sldId id="1455" r:id="rId14"/>
    <p:sldId id="1452" r:id="rId15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6" autoAdjust="0"/>
    <p:restoredTop sz="94691" autoAdjust="0"/>
  </p:normalViewPr>
  <p:slideViewPr>
    <p:cSldViewPr>
      <p:cViewPr varScale="1">
        <p:scale>
          <a:sx n="110" d="100"/>
          <a:sy n="110" d="100"/>
        </p:scale>
        <p:origin x="912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846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7F98-B0F5-4670-9B01-F9DEAD287E64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D9ED-72FB-43EC-87F2-73175DC66F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9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2502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460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43294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291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810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240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9487811F-E22C-4FAA-BD21-4AA93D46540C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61C1A3-132F-4AFC-95BB-9F67D760ADE6}" type="slidenum">
              <a:rPr lang="en-US" altLang="ko-KR" sz="1200"/>
              <a:pPr algn="r"/>
              <a:t>3</a:t>
            </a:fld>
            <a:endParaRPr lang="en-US" altLang="ko-KR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74534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42861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493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76073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671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4763" y="744538"/>
            <a:ext cx="6791326" cy="4703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Note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98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01E81ACB-E343-44D9-BD04-DC0B52D5EAEF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744538"/>
            <a:ext cx="6791326" cy="470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73788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4608" y="1423229"/>
            <a:ext cx="7056784" cy="56514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4365104"/>
            <a:ext cx="6934200" cy="44203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80592" y="872369"/>
            <a:ext cx="7344816" cy="514738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72000" tIns="72000" rIns="72000" bIns="72000"/>
          <a:lstStyle>
            <a:lvl1pPr algn="ctr">
              <a:defRPr sz="24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80592" y="1556792"/>
            <a:ext cx="7344816" cy="4536504"/>
          </a:xfr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72000" tIns="72000" rIns="72000" bIns="7200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16198" y="6597352"/>
            <a:ext cx="31369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SCM Compact Installation Guide</a:t>
            </a:r>
            <a:endParaRPr lang="ko-KR" altLang="en-US" dirty="0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25776" y="6597352"/>
            <a:ext cx="23114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14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473" y="85855"/>
            <a:ext cx="7350815" cy="44203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4472" y="620688"/>
            <a:ext cx="9517057" cy="1365365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§"/>
              <a:defRPr sz="1400" b="0"/>
            </a:lvl1pPr>
            <a:lvl2pPr marL="360000" indent="-180000">
              <a:buFont typeface="Arial" panose="020B0604020202020204" pitchFamily="34" charset="0"/>
              <a:buChar char="•"/>
              <a:defRPr sz="1200" b="0"/>
            </a:lvl2pPr>
            <a:lvl3pPr marL="540000" indent="-180000">
              <a:buFont typeface="Wingdings" panose="05000000000000000000" pitchFamily="2" charset="2"/>
              <a:buChar char="ü"/>
              <a:defRPr sz="1100" b="0"/>
            </a:lvl3pPr>
            <a:lvl4pPr>
              <a:defRPr sz="1000" b="0"/>
            </a:lvl4pPr>
            <a:lvl5pPr>
              <a:defRPr sz="900" b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16198" y="6597352"/>
            <a:ext cx="31369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SCM Compact Installation Guide</a:t>
            </a:r>
            <a:endParaRPr lang="ko-KR" altLang="en-US" dirty="0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25776" y="6597352"/>
            <a:ext cx="23114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16198" y="6597352"/>
            <a:ext cx="31369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SCM Compact Installation Guide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25776" y="6597352"/>
            <a:ext cx="23114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SCM Compact Installation Guide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2"/>
          <p:cNvSpPr>
            <a:spLocks noGrp="1"/>
          </p:cNvSpPr>
          <p:nvPr>
            <p:ph type="body" idx="1"/>
          </p:nvPr>
        </p:nvSpPr>
        <p:spPr>
          <a:xfrm>
            <a:off x="179784" y="639673"/>
            <a:ext cx="4688006" cy="44203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내용 개체 틀 3"/>
          <p:cNvSpPr>
            <a:spLocks noGrp="1"/>
          </p:cNvSpPr>
          <p:nvPr>
            <p:ph sz="half" idx="2"/>
          </p:nvPr>
        </p:nvSpPr>
        <p:spPr>
          <a:xfrm>
            <a:off x="179784" y="1134065"/>
            <a:ext cx="4688006" cy="926783"/>
          </a:xfrm>
        </p:spPr>
        <p:txBody>
          <a:bodyPr/>
          <a:lstStyle>
            <a:lvl1pPr marL="288000" indent="-288000">
              <a:buFont typeface="+mj-lt"/>
              <a:buAutoNum type="arabicPeriod"/>
              <a:defRPr sz="1400" b="1"/>
            </a:lvl1pPr>
            <a:lvl2pPr marL="504000" indent="-216000">
              <a:buFont typeface="+mj-lt"/>
              <a:buAutoNum type="arabicParenR"/>
              <a:defRPr sz="1200" b="0"/>
            </a:lvl2pPr>
            <a:lvl3pPr marL="720000">
              <a:defRPr sz="1100" b="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12" name="내용 개체 틀 5"/>
          <p:cNvSpPr>
            <a:spLocks noGrp="1"/>
          </p:cNvSpPr>
          <p:nvPr>
            <p:ph sz="quarter" idx="4"/>
          </p:nvPr>
        </p:nvSpPr>
        <p:spPr>
          <a:xfrm>
            <a:off x="5015681" y="1134065"/>
            <a:ext cx="4689847" cy="926783"/>
          </a:xfrm>
        </p:spPr>
        <p:txBody>
          <a:bodyPr vert="horz" wrap="square" lIns="36000" tIns="36000" rIns="36000" bIns="36000" rtlCol="0">
            <a:spAutoFit/>
          </a:bodyPr>
          <a:lstStyle>
            <a:lvl1pPr>
              <a:defRPr lang="ko-KR" altLang="en-US" b="1" dirty="0" smtClean="0"/>
            </a:lvl1pPr>
            <a:lvl2pPr>
              <a:defRPr lang="ko-KR" altLang="en-US" b="0" dirty="0" smtClean="0"/>
            </a:lvl2pPr>
            <a:lvl3pPr>
              <a:defRPr lang="ko-KR" altLang="en-US" b="0" dirty="0" smtClean="0"/>
            </a:lvl3pPr>
          </a:lstStyle>
          <a:p>
            <a:pPr marL="288000" lvl="0" indent="-288000">
              <a:buFont typeface="+mj-lt"/>
              <a:buAutoNum type="arabicPeriod"/>
            </a:pPr>
            <a:r>
              <a:rPr lang="ko-KR" altLang="en-US" dirty="0" smtClean="0"/>
              <a:t>마스터 텍스트 스타일을 편집합니다</a:t>
            </a:r>
          </a:p>
          <a:p>
            <a:pPr marL="504000" lvl="1" indent="-216000">
              <a:buFont typeface="+mj-lt"/>
              <a:buAutoNum type="arabicParenR"/>
            </a:pPr>
            <a:r>
              <a:rPr lang="ko-KR" altLang="en-US" dirty="0" smtClean="0"/>
              <a:t>둘째 수준</a:t>
            </a:r>
          </a:p>
          <a:p>
            <a:pPr marL="720000" lvl="2"/>
            <a:r>
              <a:rPr lang="ko-KR" altLang="en-US" dirty="0" smtClean="0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val="154168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16198" y="6597352"/>
            <a:ext cx="31369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SCM Compact Installation Guide</a:t>
            </a:r>
            <a:endParaRPr lang="ko-KR" altLang="en-US" dirty="0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25776" y="6597352"/>
            <a:ext cx="23114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56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94473" y="85855"/>
            <a:ext cx="7350816" cy="442035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sp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4472" y="620688"/>
            <a:ext cx="9517057" cy="1376906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16198" y="6597352"/>
            <a:ext cx="31369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SCM Compact Installation Guide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25776" y="6597352"/>
            <a:ext cx="2311400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DC5-50F1-4E2D-9E3F-30A2A1B8BD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4" r:id="rId4"/>
    <p:sldLayoutId id="2147483658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1" hangingPunct="1">
        <a:lnSpc>
          <a:spcPct val="150000"/>
        </a:lnSpc>
        <a:spcBef>
          <a:spcPts val="0"/>
        </a:spcBef>
        <a:buFont typeface="Wingdings" pitchFamily="2" charset="2"/>
        <a:buChar char="Ø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1" hangingPunct="1">
        <a:lnSpc>
          <a:spcPct val="150000"/>
        </a:lnSpc>
        <a:spcBef>
          <a:spcPts val="0"/>
        </a:spcBef>
        <a:buFont typeface="Wingdings" pitchFamily="2" charset="2"/>
        <a:buChar char="§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1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1" hangingPunct="1">
        <a:lnSpc>
          <a:spcPct val="150000"/>
        </a:lnSpc>
        <a:spcBef>
          <a:spcPts val="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1" hangingPunct="1">
        <a:lnSpc>
          <a:spcPct val="150000"/>
        </a:lnSpc>
        <a:spcBef>
          <a:spcPts val="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1287464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95282" y="674694"/>
            <a:ext cx="8422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SCM Compact V2.4.0 </a:t>
            </a:r>
            <a:r>
              <a:rPr lang="en-US" altLang="ko-KR" sz="3200" b="1" dirty="0">
                <a:ln w="11430"/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Configuration Guide</a:t>
            </a:r>
            <a:endParaRPr lang="en-US" altLang="ko-KR" sz="2400" b="1" dirty="0">
              <a:ln w="11430"/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978776" y="115888"/>
            <a:ext cx="1465263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Distribution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624888" y="411163"/>
            <a:ext cx="812800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English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977188" y="411163"/>
            <a:ext cx="654050" cy="2841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Ver.1.0</a:t>
            </a:r>
          </a:p>
        </p:txBody>
      </p:sp>
    </p:spTree>
    <p:extLst>
      <p:ext uri="{BB962C8B-B14F-4D97-AF65-F5344CB8AC3E}">
        <p14:creationId xmlns:p14="http://schemas.microsoft.com/office/powerpoint/2010/main" val="518603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ACD Call Pickup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To pickup ACD Group Call, ‘ACD Group Call </a:t>
            </a:r>
            <a:r>
              <a:rPr lang="en-US" altLang="ko-KR" sz="1400" b="0" kern="0" dirty="0" err="1"/>
              <a:t>Picku</a:t>
            </a:r>
            <a:r>
              <a:rPr lang="en-US" altLang="ko-KR" sz="1400" b="0" kern="0" dirty="0"/>
              <a:t>’ is set to ‘Enable’ in the</a:t>
            </a:r>
            <a:r>
              <a:rPr lang="en-US" altLang="ko-KR" sz="1400" kern="0" dirty="0"/>
              <a:t> [CONFIGURATION &gt; </a:t>
            </a:r>
            <a:r>
              <a:rPr lang="en-US" altLang="ko-KR" sz="1400" kern="0" dirty="0"/>
              <a:t>User Group &gt; Change User Group &gt; Options]</a:t>
            </a:r>
            <a:r>
              <a:rPr lang="en-US" altLang="ko-KR" sz="1400" b="0" kern="0" dirty="0"/>
              <a:t> menu.</a:t>
            </a:r>
            <a:endParaRPr lang="en-US" altLang="ko-KR" sz="1400" b="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96" y="1654499"/>
            <a:ext cx="6457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739497"/>
            <a:ext cx="5867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1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1287464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95283" y="285729"/>
            <a:ext cx="62844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[SBC] Request URI Change</a:t>
            </a:r>
          </a:p>
        </p:txBody>
      </p:sp>
    </p:spTree>
    <p:extLst>
      <p:ext uri="{BB962C8B-B14F-4D97-AF65-F5344CB8AC3E}">
        <p14:creationId xmlns:p14="http://schemas.microsoft.com/office/powerpoint/2010/main" val="40298929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[SBC] Request URI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The Request URI Change function is set to ‘Request URI’ and ‘Request URI String’ in the</a:t>
            </a:r>
            <a:r>
              <a:rPr lang="en-US" altLang="ko-KR" sz="1400" kern="0" dirty="0"/>
              <a:t> [CONFIGURATION &gt; Network &gt; SBC &gt; Policy]</a:t>
            </a:r>
            <a:r>
              <a:rPr lang="en-US" altLang="ko-KR" sz="1400" b="0" kern="0" dirty="0"/>
              <a:t> menu.</a:t>
            </a:r>
          </a:p>
        </p:txBody>
      </p:sp>
      <p:sp>
        <p:nvSpPr>
          <p:cNvPr id="11" name="내용 개체 틀 3"/>
          <p:cNvSpPr txBox="1">
            <a:spLocks/>
          </p:cNvSpPr>
          <p:nvPr/>
        </p:nvSpPr>
        <p:spPr bwMode="auto">
          <a:xfrm>
            <a:off x="920377" y="4970579"/>
            <a:ext cx="8229600" cy="6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>
              <a:buNone/>
            </a:pPr>
            <a:endParaRPr lang="en-US" altLang="ko-KR" sz="12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4499"/>
            <a:ext cx="7162800" cy="32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421884" y="2222769"/>
            <a:ext cx="1770426" cy="267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27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[SBC] Request URI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kern="0" dirty="0">
                <a:latin typeface="맑은 고딕"/>
                <a:ea typeface="맑은 고딕"/>
              </a:rPr>
              <a:t>The Operator can change Request URI information for Host or User Info.</a:t>
            </a:r>
            <a:endParaRPr lang="en-US" altLang="ko-KR" sz="1400" kern="0" dirty="0"/>
          </a:p>
          <a:p>
            <a:r>
              <a:rPr lang="en-US" altLang="ko-KR" sz="1400" b="0" kern="0" dirty="0"/>
              <a:t>in the</a:t>
            </a:r>
            <a:r>
              <a:rPr lang="en-US" altLang="ko-KR" sz="1400" kern="0" dirty="0"/>
              <a:t> [CONFIGURATION &gt; Network &gt; SBC &gt; Policy]</a:t>
            </a:r>
            <a:r>
              <a:rPr lang="en-US" altLang="ko-KR" sz="1400" b="0" kern="0" dirty="0"/>
              <a:t> menu.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838529"/>
            <a:ext cx="7004050" cy="323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41707" y="3438728"/>
            <a:ext cx="6224825" cy="248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1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4608" y="2452712"/>
            <a:ext cx="7056784" cy="688256"/>
          </a:xfrm>
        </p:spPr>
        <p:txBody>
          <a:bodyPr/>
          <a:lstStyle/>
          <a:p>
            <a:pPr lvl="1" algn="ctr" rtl="0" latinLnBrk="1">
              <a:spcBef>
                <a:spcPct val="0"/>
              </a:spcBef>
            </a:pPr>
            <a:r>
              <a:rPr lang="en-US" altLang="ko-KR" sz="1400" dirty="0" smtClean="0">
                <a:latin typeface="맑은 고딕"/>
                <a:ea typeface="맑은 고딕"/>
              </a:rPr>
              <a:t> </a:t>
            </a:r>
            <a:r>
              <a:rPr lang="en-US" altLang="ko-KR" sz="4000" dirty="0" smtClean="0">
                <a:latin typeface="맑은 고딕"/>
                <a:ea typeface="맑은 고딕"/>
              </a:rPr>
              <a:t>End of document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0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History</a:t>
            </a:r>
            <a:endParaRPr lang="ko-KR" altLang="en-US" dirty="0">
              <a:effectLst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96716"/>
              </p:ext>
            </p:extLst>
          </p:nvPr>
        </p:nvGraphicFramePr>
        <p:xfrm>
          <a:off x="956556" y="1124744"/>
          <a:ext cx="8064896" cy="802540"/>
        </p:xfrm>
        <a:graphic>
          <a:graphicData uri="http://schemas.openxmlformats.org/drawingml/2006/table">
            <a:tbl>
              <a:tblPr/>
              <a:tblGrid>
                <a:gridCol w="783300"/>
                <a:gridCol w="949338"/>
                <a:gridCol w="6332258"/>
              </a:tblGrid>
              <a:tr h="15352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Date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Changes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367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2019.01</a:t>
                      </a:r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itchFamily="34" charset="0"/>
                        <a:buNone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Initial version for V2.4.0.x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1">
                <a:tc>
                  <a:txBody>
                    <a:bodyPr/>
                    <a:lstStyle/>
                    <a:p>
                      <a:pPr algn="ctr"/>
                      <a:endParaRPr lang="en-US" sz="13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itchFamily="34" charset="0"/>
                        <a:buNone/>
                      </a:pPr>
                      <a:endParaRPr lang="en-US" sz="1300" b="1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28539" marR="28539" marT="28539" marB="285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5" name="Picture 19" descr="contest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860426"/>
            <a:ext cx="25923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50374" y="1848259"/>
            <a:ext cx="758363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[Intercom2] One Way Mode</a:t>
            </a:r>
          </a:p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[Intercom2] Forced Disconnect</a:t>
            </a:r>
          </a:p>
          <a:p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          ※</a:t>
            </a:r>
            <a:r>
              <a:rPr lang="ko-KR" altLang="en-US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This function was tested in SMT-I</a:t>
            </a:r>
            <a:r>
              <a:rPr lang="ko-KR" altLang="en-US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5343 </a:t>
            </a:r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T04.10</a:t>
            </a:r>
          </a:p>
          <a:p>
            <a:endParaRPr lang="en-US" altLang="ko-KR" sz="1400" b="1" dirty="0" smtClean="0">
              <a:solidFill>
                <a:srgbClr val="224CAA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b="1" dirty="0">
                <a:solidFill>
                  <a:srgbClr val="FF6600"/>
                </a:solidFill>
                <a:latin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 smtClean="0">
                <a:solidFill>
                  <a:srgbClr val="224CAA"/>
                </a:solidFill>
                <a:latin typeface="맑은 고딕" pitchFamily="50" charset="-127"/>
                <a:cs typeface="Tahoma" pitchFamily="34" charset="0"/>
              </a:rPr>
              <a:t>ACD Call Pickup</a:t>
            </a:r>
          </a:p>
          <a:p>
            <a:r>
              <a:rPr lang="en-US" altLang="ko-KR" sz="1400" b="1" dirty="0" smtClean="0">
                <a:solidFill>
                  <a:srgbClr val="FF6600"/>
                </a:solidFill>
                <a:latin typeface="맑은 고딕" pitchFamily="50" charset="-127"/>
                <a:cs typeface="Tahoma" pitchFamily="34" charset="0"/>
              </a:rPr>
              <a:t>| </a:t>
            </a:r>
            <a:r>
              <a:rPr lang="en-US" altLang="ko-KR" sz="1400" b="1" dirty="0">
                <a:solidFill>
                  <a:srgbClr val="224CAA"/>
                </a:solidFill>
                <a:latin typeface="맑은 고딕" pitchFamily="50" charset="-127"/>
                <a:cs typeface="Tahoma" pitchFamily="34" charset="0"/>
              </a:rPr>
              <a:t>SBC] Request URI Change</a:t>
            </a:r>
          </a:p>
          <a:p>
            <a:endParaRPr lang="en-US" altLang="ko-KR" sz="1400" b="1" dirty="0">
              <a:solidFill>
                <a:srgbClr val="224CAA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69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1287464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95283" y="285729"/>
            <a:ext cx="62844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[Intercom2] One Way Mode</a:t>
            </a:r>
          </a:p>
        </p:txBody>
      </p:sp>
    </p:spTree>
    <p:extLst>
      <p:ext uri="{BB962C8B-B14F-4D97-AF65-F5344CB8AC3E}">
        <p14:creationId xmlns:p14="http://schemas.microsoft.com/office/powerpoint/2010/main" val="25646162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/>
              <a:t>Intercom2] One Way Mode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The One Way Mode for Intercom (receiver) is set to ‘One Way Mode’ in the</a:t>
            </a:r>
            <a:r>
              <a:rPr lang="en-US" altLang="ko-KR" sz="1400" kern="0" dirty="0"/>
              <a:t> [CONFIGURATION &gt; Service &gt; User Service &gt; Intercom]</a:t>
            </a:r>
            <a:r>
              <a:rPr lang="en-US" altLang="ko-KR" sz="1400" b="0" kern="0" dirty="0"/>
              <a:t> menu.</a:t>
            </a:r>
          </a:p>
        </p:txBody>
      </p:sp>
      <p:sp>
        <p:nvSpPr>
          <p:cNvPr id="11" name="내용 개체 틀 3"/>
          <p:cNvSpPr txBox="1">
            <a:spLocks/>
          </p:cNvSpPr>
          <p:nvPr/>
        </p:nvSpPr>
        <p:spPr bwMode="auto">
          <a:xfrm>
            <a:off x="976696" y="4970579"/>
            <a:ext cx="8229600" cy="6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200" kern="0" dirty="0">
                <a:latin typeface="맑은 고딕"/>
                <a:ea typeface="맑은 고딕"/>
              </a:rPr>
              <a:t>※ The </a:t>
            </a:r>
            <a:r>
              <a:rPr lang="en-US" altLang="ko-KR" sz="1200" kern="0" dirty="0" err="1">
                <a:latin typeface="맑은 고딕"/>
                <a:ea typeface="맑은 고딕"/>
              </a:rPr>
              <a:t>callee</a:t>
            </a:r>
            <a:r>
              <a:rPr lang="en-US" altLang="ko-KR" sz="1200" kern="0" dirty="0">
                <a:latin typeface="맑은 고딕"/>
                <a:ea typeface="맑은 고딕"/>
              </a:rPr>
              <a:t> of intercom answer the call automatically and can only hear as the MUTE key turns on.</a:t>
            </a:r>
            <a:endParaRPr lang="en-US" altLang="ko-KR" sz="12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04" y="1654499"/>
            <a:ext cx="7656802" cy="23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1287464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95282" y="285729"/>
            <a:ext cx="7388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[Intercom2] Forced Disconnect</a:t>
            </a:r>
          </a:p>
        </p:txBody>
      </p:sp>
    </p:spTree>
    <p:extLst>
      <p:ext uri="{BB962C8B-B14F-4D97-AF65-F5344CB8AC3E}">
        <p14:creationId xmlns:p14="http://schemas.microsoft.com/office/powerpoint/2010/main" val="40448146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en-US" altLang="ko-KR" dirty="0"/>
              <a:t>Intercom2] Forced </a:t>
            </a:r>
            <a:r>
              <a:rPr lang="en-US" altLang="ko-KR" dirty="0" smtClean="0"/>
              <a:t>Disconnect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The ‘Forced Disconnect’ mode for Intercom Extension Number is set to ‘Forced Disconnect’ in the </a:t>
            </a:r>
            <a:r>
              <a:rPr lang="en-US" altLang="ko-KR" sz="1400" kern="0" dirty="0"/>
              <a:t>[CONFIGURATION &gt; Service &gt; User Service &gt; Intercom] </a:t>
            </a:r>
            <a:r>
              <a:rPr lang="en-US" altLang="ko-KR" sz="1400" b="0" kern="0" dirty="0"/>
              <a:t>menu.</a:t>
            </a:r>
          </a:p>
        </p:txBody>
      </p:sp>
      <p:sp>
        <p:nvSpPr>
          <p:cNvPr id="6" name="내용 개체 틀 3"/>
          <p:cNvSpPr txBox="1">
            <a:spLocks/>
          </p:cNvSpPr>
          <p:nvPr/>
        </p:nvSpPr>
        <p:spPr bwMode="auto">
          <a:xfrm>
            <a:off x="1031875" y="4320289"/>
            <a:ext cx="8229600" cy="30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This feature applies only to the using for intercom KEY of Phone Key Programming.</a:t>
            </a:r>
          </a:p>
          <a:p>
            <a:r>
              <a:rPr lang="en-US" altLang="ko-KR" sz="1400" b="0" kern="0" dirty="0"/>
              <a:t>If there is an intercom call in the conversation state when new intercom KEY is pressed, the existing intercom call ends and new intercom call proceeds.</a:t>
            </a:r>
          </a:p>
        </p:txBody>
      </p:sp>
      <p:sp>
        <p:nvSpPr>
          <p:cNvPr id="11" name="내용 개체 틀 3"/>
          <p:cNvSpPr txBox="1">
            <a:spLocks/>
          </p:cNvSpPr>
          <p:nvPr/>
        </p:nvSpPr>
        <p:spPr bwMode="auto">
          <a:xfrm>
            <a:off x="1031875" y="5928459"/>
            <a:ext cx="8229600" cy="28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200" kern="0" dirty="0">
                <a:latin typeface="맑은 고딕"/>
                <a:ea typeface="맑은 고딕"/>
              </a:rPr>
              <a:t>※ </a:t>
            </a:r>
            <a:r>
              <a:rPr lang="en-US" altLang="ko-KR" sz="1200" kern="0" dirty="0" err="1">
                <a:latin typeface="맑은 고딕"/>
                <a:ea typeface="맑은 고딕"/>
              </a:rPr>
              <a:t>Th</a:t>
            </a:r>
            <a:r>
              <a:rPr lang="vi-VN" altLang="ko-KR" sz="1200" dirty="0"/>
              <a:t>is is valid only when</a:t>
            </a:r>
            <a:r>
              <a:rPr lang="en-US" altLang="ko-KR" sz="1200" dirty="0"/>
              <a:t> the existing intercom call generated through KEY </a:t>
            </a:r>
            <a:r>
              <a:rPr lang="vi-VN" altLang="ko-KR" sz="1200" dirty="0"/>
              <a:t>and</a:t>
            </a:r>
            <a:r>
              <a:rPr lang="en-US" altLang="ko-KR" sz="1200" dirty="0"/>
              <a:t> is not applicable to manual operation.</a:t>
            </a:r>
            <a:endParaRPr lang="en-US" altLang="ko-KR" sz="12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39" y="1654498"/>
            <a:ext cx="7190154" cy="21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9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[Intercom2] Forced Disconnect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1875" y="979489"/>
            <a:ext cx="8229600" cy="672867"/>
          </a:xfrm>
        </p:spPr>
        <p:txBody>
          <a:bodyPr/>
          <a:lstStyle/>
          <a:p>
            <a:endParaRPr lang="ko-KR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031875" y="979490"/>
            <a:ext cx="8229600" cy="6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200" b="1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719138" indent="-273050" algn="l" rtl="0" eaLnBrk="0" fontAlgn="base" latinLnBrk="1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4"/>
              </a:buBlip>
              <a:defRPr kumimoji="1" sz="20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 marL="12319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800" b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 marL="1639888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b="0" kern="0" dirty="0"/>
              <a:t>Your can not set different ‘Forced Disconnect’ value on one Extension Number.</a:t>
            </a:r>
          </a:p>
          <a:p>
            <a:r>
              <a:rPr lang="en-US" altLang="ko-KR" sz="1400" b="0" kern="0" dirty="0"/>
              <a:t>If you try to set different  value on same Extension Number, It will be failed with pop-up information in Admin.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5" y="1732649"/>
            <a:ext cx="8108261" cy="295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0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175"/>
            <a:ext cx="7119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24"/>
            <a:ext cx="9144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로고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6237288"/>
            <a:ext cx="8874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 descr="사각모음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1287464"/>
            <a:ext cx="1314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157788"/>
            <a:ext cx="1130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3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6035675"/>
            <a:ext cx="1263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9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109788"/>
            <a:ext cx="4470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95283" y="285729"/>
            <a:ext cx="62844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ACD Call Pickup</a:t>
            </a:r>
            <a:endParaRPr lang="en-US" altLang="ko-K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187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29163</TotalTime>
  <Words>366</Words>
  <Application>Microsoft Office PowerPoint</Application>
  <PresentationFormat>A4 용지(210x297mm)</PresentationFormat>
  <Paragraphs>61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Tahoma</vt:lpstr>
      <vt:lpstr>Wingdings</vt:lpstr>
      <vt:lpstr>Office 테마</vt:lpstr>
      <vt:lpstr>PowerPoint 프레젠테이션</vt:lpstr>
      <vt:lpstr>History</vt:lpstr>
      <vt:lpstr>PowerPoint 프레젠테이션</vt:lpstr>
      <vt:lpstr>PowerPoint 프레젠테이션</vt:lpstr>
      <vt:lpstr>[Intercom2] One Way Mode</vt:lpstr>
      <vt:lpstr>PowerPoint 프레젠테이션</vt:lpstr>
      <vt:lpstr>[Intercom2] Forced Disconnect</vt:lpstr>
      <vt:lpstr>[Intercom2] Forced Disconnect</vt:lpstr>
      <vt:lpstr>PowerPoint 프레젠테이션</vt:lpstr>
      <vt:lpstr>ACD Call Pickup</vt:lpstr>
      <vt:lpstr>PowerPoint 프레젠테이션</vt:lpstr>
      <vt:lpstr>[SBC] Request URI 변경</vt:lpstr>
      <vt:lpstr>[SBC] Request URI 변경</vt:lpstr>
      <vt:lpstr> End of document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1. Site 정보 입력</dc:title>
  <dc:creator>Windows 사용자</dc:creator>
  <cp:lastModifiedBy>SDS</cp:lastModifiedBy>
  <cp:revision>1000</cp:revision>
  <cp:lastPrinted>2016-08-29T05:10:46Z</cp:lastPrinted>
  <dcterms:created xsi:type="dcterms:W3CDTF">2013-03-27T02:28:17Z</dcterms:created>
  <dcterms:modified xsi:type="dcterms:W3CDTF">2019-02-27T09:55:08Z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8CF35DF000E9A578A76F52CDEC39D643ACAEF80F3B229DE52F706248F521E6EC</vt:lpwstr>
  </property>
  <property fmtid="{D5CDD505-2E9C-101B-9397-08002B2CF9AE}" pid="2" name="NSCPROP">
    <vt:lpwstr>NSCCustomProperty</vt:lpwstr>
  </property>
  <property fmtid="{D5CDD505-2E9C-101B-9397-08002B2CF9AE}" pid="3" name="NSCPROP_SA">
    <vt:lpwstr>D:\MyDocuments\업무자료\개발문서\20170530_COMPACT_2.2개발\설정 가이드\SCM Compact V2.1 Configuration Guide Ver.1.0.pptx</vt:lpwstr>
  </property>
</Properties>
</file>