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8"/>
  </p:notesMasterIdLst>
  <p:sldIdLst>
    <p:sldId id="262" r:id="rId2"/>
    <p:sldId id="267" r:id="rId3"/>
    <p:sldId id="266" r:id="rId4"/>
    <p:sldId id="271" r:id="rId5"/>
    <p:sldId id="272" r:id="rId6"/>
    <p:sldId id="27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77E08-0A69-401E-82DA-28BFB3B71B4C}" type="datetimeFigureOut">
              <a:rPr lang="ko-KR" altLang="en-US" smtClean="0"/>
              <a:pPr/>
              <a:t>2015-08-17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2FB90-C241-4A03-89D4-BE4486696F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23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A46EB-13C4-4899-9AFB-798EDBEB08E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3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700810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spcAft>
                <a:spcPts val="0"/>
              </a:spcAft>
              <a:defRPr/>
            </a:lvl1pPr>
            <a:lvl2pPr>
              <a:spcBef>
                <a:spcPts val="900"/>
              </a:spcBef>
              <a:spcAft>
                <a:spcPts val="0"/>
              </a:spcAft>
              <a:defRPr/>
            </a:lvl2pPr>
            <a:lvl3pPr>
              <a:spcBef>
                <a:spcPts val="600"/>
              </a:spcBef>
              <a:spcAft>
                <a:spcPts val="0"/>
              </a:spcAft>
              <a:defRPr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3923928" y="6638781"/>
            <a:ext cx="2133600" cy="153888"/>
          </a:xfrm>
          <a:prstGeom prst="rect">
            <a:avLst/>
          </a:prstGeom>
        </p:spPr>
        <p:txBody>
          <a:bodyPr/>
          <a:lstStyle>
            <a:lvl1pPr algn="ct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A6C69C6C-9CF2-422A-BBB5-68C316CED3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3923928" y="6638781"/>
            <a:ext cx="2133600" cy="153888"/>
          </a:xfrm>
          <a:prstGeom prst="rect">
            <a:avLst/>
          </a:prstGeom>
        </p:spPr>
        <p:txBody>
          <a:bodyPr/>
          <a:lstStyle>
            <a:lvl1pPr algn="ct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A6C69C6C-9CF2-422A-BBB5-68C316CED3A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2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D:\Graphic_Logo\samsung CI Guide\wordmark_17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948" y="116632"/>
            <a:ext cx="1392115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79512" y="130622"/>
            <a:ext cx="7992888" cy="418058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9513" y="764704"/>
            <a:ext cx="8784976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13" y="6674879"/>
            <a:ext cx="36004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dirty="0" smtClean="0">
                <a:solidFill>
                  <a:srgbClr val="000000"/>
                </a:solidFill>
                <a:latin typeface="Arial Narrow" pitchFamily="34" charset="0"/>
                <a:ea typeface="굴림" charset="-127"/>
              </a:rPr>
              <a:t> © Samsung Electronics. All Rights Reserved. Confidential and Proprietary</a:t>
            </a:r>
            <a:endParaRPr lang="ko-KR" altLang="en-US" sz="900" dirty="0" smtClean="0">
              <a:solidFill>
                <a:srgbClr val="000000"/>
              </a:solidFill>
              <a:latin typeface="Arial Narrow" pitchFamily="34" charset="0"/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2800" kern="1200">
          <a:solidFill>
            <a:schemeClr val="tx1"/>
          </a:solidFill>
          <a:latin typeface="HY각헤드라인B" pitchFamily="18" charset="-127"/>
          <a:ea typeface="HY각헤드라인B" pitchFamily="18" charset="-127"/>
          <a:cs typeface="+mj-cs"/>
        </a:defRPr>
      </a:lvl1pPr>
    </p:titleStyle>
    <p:bodyStyle>
      <a:lvl1pPr marL="216000" indent="-216000" algn="l" defTabSz="914400" rtl="0" eaLnBrk="1" latinLnBrk="1" hangingPunct="1">
        <a:spcBef>
          <a:spcPts val="600"/>
        </a:spcBef>
        <a:spcAft>
          <a:spcPts val="600"/>
        </a:spcAft>
        <a:buFontTx/>
        <a:buNone/>
        <a:defRPr sz="1800" b="1" kern="1200">
          <a:solidFill>
            <a:schemeClr val="tx1"/>
          </a:solidFill>
          <a:latin typeface="+mn-ea"/>
          <a:ea typeface="+mn-ea"/>
          <a:cs typeface="+mn-cs"/>
        </a:defRPr>
      </a:lvl1pPr>
      <a:lvl2pPr marL="432000" indent="-216000" algn="l" defTabSz="914400" rtl="0" eaLnBrk="1" latinLnBrk="1" hangingPunct="1">
        <a:spcBef>
          <a:spcPts val="60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ea"/>
          <a:ea typeface="+mn-ea"/>
          <a:cs typeface="+mn-cs"/>
        </a:defRPr>
      </a:lvl2pPr>
      <a:lvl3pPr marL="648000" indent="-216000" algn="l" defTabSz="914400" rtl="0" eaLnBrk="1" latinLnBrk="1" hangingPunct="1">
        <a:spcBef>
          <a:spcPts val="300"/>
        </a:spcBef>
        <a:spcAft>
          <a:spcPts val="300"/>
        </a:spcAft>
        <a:buFontTx/>
        <a:buNone/>
        <a:defRPr sz="1400" b="1" kern="1200">
          <a:solidFill>
            <a:schemeClr val="tx1"/>
          </a:solidFill>
          <a:latin typeface="+mn-ea"/>
          <a:ea typeface="+mn-ea"/>
          <a:cs typeface="+mn-cs"/>
        </a:defRPr>
      </a:lvl3pPr>
      <a:lvl4pPr marL="864000" indent="-216000" algn="l" defTabSz="914400" rtl="0" eaLnBrk="1" latinLnBrk="1" hangingPunct="1">
        <a:spcBef>
          <a:spcPts val="300"/>
        </a:spcBef>
        <a:buFontTx/>
        <a:buNone/>
        <a:defRPr sz="1200" b="1" kern="1200">
          <a:solidFill>
            <a:schemeClr val="tx1"/>
          </a:solidFill>
          <a:latin typeface="+mn-ea"/>
          <a:ea typeface="+mn-ea"/>
          <a:cs typeface="+mn-cs"/>
        </a:defRPr>
      </a:lvl4pPr>
      <a:lvl5pPr marL="1152000" indent="-216000" algn="l" defTabSz="914400" rtl="0" eaLnBrk="1" latinLnBrk="1" hangingPunct="1">
        <a:spcBef>
          <a:spcPts val="0"/>
        </a:spcBef>
        <a:buFontTx/>
        <a:buNone/>
        <a:defRPr sz="1000" b="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ystem_ip/mptTool.php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ystem_ip/card/mptTool.jnl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913725" y="1412776"/>
            <a:ext cx="7378050" cy="2520280"/>
          </a:xfrm>
          <a:prstGeom prst="rect">
            <a:avLst/>
          </a:prstGeom>
        </p:spPr>
        <p:txBody>
          <a:bodyPr/>
          <a:lstStyle/>
          <a:p>
            <a:pPr lvl="0" algn="ctr" latinLnBrk="0">
              <a:lnSpc>
                <a:spcPct val="130000"/>
              </a:lnSpc>
              <a:defRPr/>
            </a:pPr>
            <a:r>
              <a:rPr lang="en-US" altLang="ko-KR" sz="3200" dirty="0" err="1" smtClean="0">
                <a:latin typeface="HY각헤드라인B" pitchFamily="18" charset="-127"/>
                <a:ea typeface="HY각헤드라인B" pitchFamily="18" charset="-127"/>
              </a:rPr>
              <a:t>OfficeServ</a:t>
            </a:r>
            <a:endParaRPr lang="en-US" altLang="ko-KR" sz="3200" dirty="0" smtClean="0">
              <a:latin typeface="HY각헤드라인B" pitchFamily="18" charset="-127"/>
              <a:ea typeface="HY각헤드라인B" pitchFamily="18" charset="-127"/>
            </a:endParaRPr>
          </a:p>
          <a:p>
            <a:pPr lvl="0" algn="ctr" latinLnBrk="0">
              <a:lnSpc>
                <a:spcPct val="130000"/>
              </a:lnSpc>
              <a:defRPr/>
            </a:pPr>
            <a:r>
              <a:rPr lang="en-US" altLang="ko-KR" sz="3200" kern="0" dirty="0" smtClean="0">
                <a:gradFill>
                  <a:gsLst>
                    <a:gs pos="0">
                      <a:sysClr val="windowText" lastClr="000000">
                        <a:lumMod val="85000"/>
                        <a:lumOff val="15000"/>
                      </a:sysClr>
                    </a:gs>
                    <a:gs pos="100000">
                      <a:srgbClr val="1F497D">
                        <a:lumMod val="75000"/>
                      </a:srgbClr>
                    </a:gs>
                  </a:gsLst>
                  <a:lin ang="5400000" scaled="0"/>
                </a:gradFill>
                <a:effectLst>
                  <a:glow rad="63500">
                    <a:sysClr val="window" lastClr="FFFFFF">
                      <a:lumMod val="95000"/>
                      <a:alpha val="40000"/>
                    </a:sysClr>
                  </a:glow>
                </a:effectLst>
                <a:latin typeface="HY각헤드라인B" pitchFamily="18" charset="-127"/>
                <a:ea typeface="HY각헤드라인B" pitchFamily="18" charset="-127"/>
                <a:cs typeface="Verdana" pitchFamily="34" charset="0"/>
              </a:rPr>
              <a:t>System Logs </a:t>
            </a:r>
          </a:p>
          <a:p>
            <a:pPr lvl="0" algn="ctr" latinLnBrk="0">
              <a:lnSpc>
                <a:spcPct val="130000"/>
              </a:lnSpc>
              <a:defRPr/>
            </a:pPr>
            <a:r>
              <a:rPr lang="en-US" altLang="ko-KR" sz="3200" kern="0" dirty="0" smtClean="0">
                <a:gradFill>
                  <a:gsLst>
                    <a:gs pos="0">
                      <a:sysClr val="windowText" lastClr="000000">
                        <a:lumMod val="85000"/>
                        <a:lumOff val="15000"/>
                      </a:sysClr>
                    </a:gs>
                    <a:gs pos="100000">
                      <a:srgbClr val="1F497D">
                        <a:lumMod val="75000"/>
                      </a:srgbClr>
                    </a:gs>
                  </a:gsLst>
                  <a:lin ang="5400000" scaled="0"/>
                </a:gradFill>
                <a:effectLst>
                  <a:glow rad="63500">
                    <a:sysClr val="window" lastClr="FFFFFF">
                      <a:lumMod val="95000"/>
                      <a:alpha val="40000"/>
                    </a:sysClr>
                  </a:glow>
                </a:effectLst>
                <a:latin typeface="HY각헤드라인B" pitchFamily="18" charset="-127"/>
                <a:ea typeface="HY각헤드라인B" pitchFamily="18" charset="-127"/>
                <a:cs typeface="Verdana" pitchFamily="34" charset="0"/>
              </a:rPr>
              <a:t>&amp; </a:t>
            </a:r>
          </a:p>
          <a:p>
            <a:pPr lvl="0" algn="ctr" latinLnBrk="0">
              <a:lnSpc>
                <a:spcPct val="130000"/>
              </a:lnSpc>
              <a:defRPr/>
            </a:pPr>
            <a:r>
              <a:rPr lang="en-US" altLang="ko-KR" sz="3200" kern="0" dirty="0" smtClean="0">
                <a:gradFill>
                  <a:gsLst>
                    <a:gs pos="0">
                      <a:sysClr val="windowText" lastClr="000000">
                        <a:lumMod val="85000"/>
                        <a:lumOff val="15000"/>
                      </a:sysClr>
                    </a:gs>
                    <a:gs pos="100000">
                      <a:srgbClr val="1F497D">
                        <a:lumMod val="75000"/>
                      </a:srgbClr>
                    </a:gs>
                  </a:gsLst>
                  <a:lin ang="5400000" scaled="0"/>
                </a:gradFill>
                <a:effectLst>
                  <a:glow rad="63500">
                    <a:sysClr val="window" lastClr="FFFFFF">
                      <a:lumMod val="95000"/>
                      <a:alpha val="40000"/>
                    </a:sysClr>
                  </a:glow>
                </a:effectLst>
                <a:latin typeface="HY각헤드라인B" pitchFamily="18" charset="-127"/>
                <a:ea typeface="HY각헤드라인B" pitchFamily="18" charset="-127"/>
                <a:cs typeface="Verdana" pitchFamily="34" charset="0"/>
              </a:rPr>
              <a:t>MP Trace</a:t>
            </a:r>
            <a:endParaRPr kumimoji="0" lang="en-US" altLang="ko-KR" sz="3200" kern="0" dirty="0" smtClean="0">
              <a:gradFill>
                <a:gsLst>
                  <a:gs pos="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rgbClr val="1F497D">
                      <a:lumMod val="75000"/>
                    </a:srgbClr>
                  </a:gs>
                </a:gsLst>
                <a:lin ang="5400000" scaled="0"/>
              </a:gradFill>
              <a:effectLst>
                <a:glow rad="63500">
                  <a:sysClr val="window" lastClr="FFFFFF">
                    <a:lumMod val="95000"/>
                    <a:alpha val="40000"/>
                  </a:sysClr>
                </a:glow>
              </a:effectLst>
              <a:latin typeface="HY각헤드라인B" pitchFamily="18" charset="-127"/>
              <a:ea typeface="HY각헤드라인B" pitchFamily="18" charset="-127"/>
              <a:cs typeface="Verdan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70441" y="4111625"/>
            <a:ext cx="686461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HY각헤드라인M" pitchFamily="18" charset="-127"/>
                <a:ea typeface="HY각헤드라인M" pitchFamily="18" charset="-127"/>
                <a:sym typeface="Wingdings" pitchFamily="2" charset="2"/>
              </a:rPr>
              <a:t>2015/7/10</a:t>
            </a:r>
            <a:endParaRPr lang="en-US" altLang="ko-KR" sz="2000" dirty="0">
              <a:solidFill>
                <a:srgbClr val="000000"/>
              </a:solidFill>
              <a:latin typeface="HY각헤드라인M" pitchFamily="18" charset="-127"/>
              <a:ea typeface="HY각헤드라인M" pitchFamily="18" charset="-127"/>
              <a:sym typeface="Wingdings" pitchFamily="2" charset="2"/>
            </a:endParaRPr>
          </a:p>
          <a:p>
            <a:pPr algn="ctr">
              <a:lnSpc>
                <a:spcPct val="130000"/>
              </a:lnSpc>
              <a:defRPr/>
            </a:pPr>
            <a:endParaRPr lang="en-US" altLang="ko-KR" sz="2000" dirty="0">
              <a:solidFill>
                <a:srgbClr val="000000"/>
              </a:solidFill>
              <a:latin typeface="HY각헤드라인M" pitchFamily="18" charset="-127"/>
              <a:ea typeface="HY각헤드라인M" pitchFamily="18" charset="-127"/>
              <a:sym typeface="Wingdings" pitchFamily="2" charset="2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altLang="ko-KR" sz="2000" dirty="0">
                <a:solidFill>
                  <a:srgbClr val="000000"/>
                </a:solidFill>
                <a:latin typeface="HY각헤드라인M" pitchFamily="18" charset="-127"/>
                <a:ea typeface="HY각헤드라인M" pitchFamily="18" charset="-127"/>
                <a:sym typeface="Wingdings" pitchFamily="2" charset="2"/>
              </a:rPr>
              <a:t>by </a:t>
            </a:r>
            <a:r>
              <a:rPr lang="en-US" altLang="ko-KR" sz="2000" dirty="0" err="1" smtClean="0">
                <a:solidFill>
                  <a:srgbClr val="000000"/>
                </a:solidFill>
                <a:latin typeface="HY각헤드라인M" pitchFamily="18" charset="-127"/>
                <a:ea typeface="HY각헤드라인M" pitchFamily="18" charset="-127"/>
                <a:sym typeface="Wingdings" pitchFamily="2" charset="2"/>
              </a:rPr>
              <a:t>SeungTae,Roh</a:t>
            </a:r>
            <a:endParaRPr lang="ko-KR" altLang="en-US" sz="2000" dirty="0">
              <a:solidFill>
                <a:srgbClr val="000000"/>
              </a:solidFill>
              <a:latin typeface="HY각헤드라인M" pitchFamily="18" charset="-127"/>
              <a:ea typeface="HY각헤드라인M" pitchFamily="18" charset="-127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58613"/>
            <a:ext cx="7992888" cy="418058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latin typeface="Arial Black" panose="020B0A04020102020204" pitchFamily="34" charset="0"/>
              </a:rPr>
              <a:t>System Logs 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pic>
        <p:nvPicPr>
          <p:cNvPr id="307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2658" y="3664793"/>
            <a:ext cx="4033838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텍스트 개체 틀 3"/>
          <p:cNvSpPr>
            <a:spLocks noGrp="1"/>
          </p:cNvSpPr>
          <p:nvPr>
            <p:ph type="body" sz="half" idx="4294967295"/>
          </p:nvPr>
        </p:nvSpPr>
        <p:spPr>
          <a:xfrm>
            <a:off x="0" y="692696"/>
            <a:ext cx="9144000" cy="5832647"/>
          </a:xfrm>
        </p:spPr>
        <p:txBody>
          <a:bodyPr>
            <a:normAutofit/>
          </a:bodyPr>
          <a:lstStyle/>
          <a:p>
            <a:pPr marL="342900" indent="-342900"/>
            <a:r>
              <a:rPr lang="en-US" altLang="ko-KR" dirty="0" smtClean="0">
                <a:solidFill>
                  <a:srgbClr val="FF0000"/>
                </a:solidFill>
              </a:rPr>
              <a:t>When a problem Occurs &gt; Download the System Database</a:t>
            </a:r>
          </a:p>
          <a:p>
            <a:pPr marL="342900" indent="-342900"/>
            <a:r>
              <a:rPr lang="en-US" altLang="ko-KR" dirty="0" smtClean="0"/>
              <a:t>Send the System DB to HQ</a:t>
            </a:r>
          </a:p>
          <a:p>
            <a:r>
              <a:rPr lang="en-US" altLang="ko-KR" sz="1400" b="0" dirty="0" smtClean="0"/>
              <a:t>  - Beginning with V4.91, the log information is included in the System DB.  When you save the system DB you also save the System Logs.</a:t>
            </a:r>
            <a:endParaRPr lang="en-US" altLang="ko-KR" sz="1400" b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1000" b="0" dirty="0" smtClean="0"/>
              <a:t>      </a:t>
            </a:r>
            <a:r>
              <a:rPr lang="en-US" altLang="ko-KR" sz="1400" b="0" dirty="0" smtClean="0"/>
              <a:t>&gt;</a:t>
            </a:r>
            <a:r>
              <a:rPr lang="en-US" altLang="ko-KR" sz="1000" b="0" dirty="0" smtClean="0"/>
              <a:t> </a:t>
            </a:r>
            <a:r>
              <a:rPr lang="en-US" altLang="ko-KR" sz="1400" b="0" dirty="0" smtClean="0"/>
              <a:t>6.7.1 </a:t>
            </a:r>
            <a:r>
              <a:rPr lang="en-US" altLang="ko-KR" sz="1400" b="0" dirty="0"/>
              <a:t>System Call </a:t>
            </a:r>
            <a:r>
              <a:rPr lang="en-US" altLang="ko-KR" sz="1400" b="0" dirty="0" smtClean="0"/>
              <a:t>Log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 smtClean="0"/>
              <a:t>    &gt; 6.7.2. System </a:t>
            </a:r>
            <a:r>
              <a:rPr lang="en-US" altLang="ko-KR" sz="1400" b="0" dirty="0"/>
              <a:t>SIP </a:t>
            </a:r>
            <a:r>
              <a:rPr lang="en-US" altLang="ko-KR" sz="1400" b="0" dirty="0" smtClean="0"/>
              <a:t>Log</a:t>
            </a:r>
          </a:p>
          <a:p>
            <a:r>
              <a:rPr lang="en-US" altLang="ko-KR" sz="1400" b="0" dirty="0"/>
              <a:t> - </a:t>
            </a:r>
            <a:r>
              <a:rPr lang="en-US" altLang="ko-KR" sz="1400" b="0" dirty="0" smtClean="0"/>
              <a:t>Capacity : most recent 450 calls (approximately)</a:t>
            </a:r>
            <a:endParaRPr lang="en-US" altLang="ko-KR" sz="1400" b="0" dirty="0"/>
          </a:p>
          <a:p>
            <a:pPr marL="342900" indent="-342900"/>
            <a:r>
              <a:rPr lang="en-US" altLang="ko-KR" sz="1400" b="0" dirty="0" smtClean="0">
                <a:solidFill>
                  <a:srgbClr val="FF0000"/>
                </a:solidFill>
              </a:rPr>
              <a:t> </a:t>
            </a:r>
            <a:r>
              <a:rPr lang="en-US" altLang="ko-KR" sz="1400" b="0" dirty="0">
                <a:solidFill>
                  <a:srgbClr val="FF0000"/>
                </a:solidFill>
              </a:rPr>
              <a:t>- </a:t>
            </a:r>
            <a:r>
              <a:rPr lang="en-US" altLang="ko-KR" sz="1400" b="0" dirty="0" smtClean="0">
                <a:solidFill>
                  <a:srgbClr val="FF0000"/>
                </a:solidFill>
              </a:rPr>
              <a:t>Caution : This information does  not remain when the system is restarted</a:t>
            </a:r>
          </a:p>
          <a:p>
            <a:pPr marL="342900" indent="-342900"/>
            <a:r>
              <a:rPr lang="en-US" altLang="ko-KR" dirty="0" smtClean="0"/>
              <a:t>Procedures</a:t>
            </a:r>
            <a:endParaRPr lang="en-US" altLang="ko-KR" dirty="0"/>
          </a:p>
          <a:p>
            <a:pPr marL="342900" indent="-342900"/>
            <a:r>
              <a:rPr lang="en-US" altLang="ko-KR" sz="1400" b="0" dirty="0" smtClean="0"/>
              <a:t>  1. Connect to the system at the time the problem </a:t>
            </a:r>
          </a:p>
          <a:p>
            <a:pPr marL="558900" lvl="1" indent="-342900">
              <a:spcBef>
                <a:spcPts val="0"/>
              </a:spcBef>
            </a:pPr>
            <a:r>
              <a:rPr lang="en-US" altLang="ko-KR" b="0" dirty="0" smtClean="0"/>
              <a:t>  </a:t>
            </a:r>
            <a:r>
              <a:rPr lang="en-US" altLang="ko-KR" sz="1400" b="0" dirty="0" smtClean="0"/>
              <a:t>occurred by using DM v4.92</a:t>
            </a:r>
            <a:endParaRPr lang="en-US" altLang="ko-KR" sz="1400" b="0" dirty="0"/>
          </a:p>
          <a:p>
            <a:pPr marL="342900" indent="-342900"/>
            <a:r>
              <a:rPr lang="en-US" altLang="ko-KR" sz="1400" b="0" dirty="0" smtClean="0"/>
              <a:t>  2. In the </a:t>
            </a:r>
            <a:r>
              <a:rPr lang="en-US" altLang="ko-KR" sz="1400" b="0" dirty="0"/>
              <a:t>top menu bar, click System&gt; Download DB menu</a:t>
            </a:r>
          </a:p>
          <a:p>
            <a:pPr marL="342900" indent="-342900"/>
            <a:r>
              <a:rPr lang="en-US" altLang="ko-KR" sz="1400" b="0" dirty="0" smtClean="0"/>
              <a:t>  3. Select all entries</a:t>
            </a:r>
            <a:endParaRPr lang="en-US" altLang="ko-KR" sz="1400" b="0" dirty="0"/>
          </a:p>
          <a:p>
            <a:pPr marL="342900" indent="-342900"/>
            <a:r>
              <a:rPr lang="en-US" altLang="ko-KR" sz="1400" b="0" dirty="0" smtClean="0"/>
              <a:t>  4. Click the […] button to create a DB File</a:t>
            </a:r>
            <a:endParaRPr lang="en-US" altLang="ko-KR" sz="1400" b="0" dirty="0"/>
          </a:p>
          <a:p>
            <a:pPr marL="342900" indent="-342900"/>
            <a:r>
              <a:rPr lang="en-US" altLang="ko-KR" sz="1400" b="0" dirty="0" smtClean="0"/>
              <a:t>  5. Click the [Download] button to download a System DB</a:t>
            </a:r>
          </a:p>
        </p:txBody>
      </p:sp>
    </p:spTree>
    <p:extLst>
      <p:ext uri="{BB962C8B-B14F-4D97-AF65-F5344CB8AC3E}">
        <p14:creationId xmlns:p14="http://schemas.microsoft.com/office/powerpoint/2010/main" val="10179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en-US" altLang="ko-KR" dirty="0">
                <a:latin typeface="Arial Black" panose="020B0A04020102020204" pitchFamily="34" charset="0"/>
              </a:rPr>
              <a:t>MPT Tool – Trace Log</a:t>
            </a:r>
          </a:p>
        </p:txBody>
      </p:sp>
      <p:pic>
        <p:nvPicPr>
          <p:cNvPr id="8" name="내용 개체 틀 7" descr="MPT_To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3883868"/>
            <a:ext cx="3810000" cy="2857500"/>
          </a:xfrm>
        </p:spPr>
      </p:pic>
      <p:sp>
        <p:nvSpPr>
          <p:cNvPr id="4" name="텍스트 개체 틀 3"/>
          <p:cNvSpPr>
            <a:spLocks noGrp="1"/>
          </p:cNvSpPr>
          <p:nvPr>
            <p:ph type="body" sz="half" idx="4294967295"/>
          </p:nvPr>
        </p:nvSpPr>
        <p:spPr>
          <a:xfrm>
            <a:off x="0" y="692696"/>
            <a:ext cx="9144000" cy="5832648"/>
          </a:xfrm>
        </p:spPr>
        <p:txBody>
          <a:bodyPr>
            <a:normAutofit/>
          </a:bodyPr>
          <a:lstStyle/>
          <a:p>
            <a:pPr marL="342900" indent="-342900"/>
            <a:r>
              <a:rPr lang="en-US" altLang="ko-KR" dirty="0">
                <a:solidFill>
                  <a:srgbClr val="FF0000"/>
                </a:solidFill>
              </a:rPr>
              <a:t>When a problem Occurs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Send the detail MP Trace Log to HQ</a:t>
            </a:r>
            <a:endParaRPr lang="en-US" altLang="ko-KR" dirty="0"/>
          </a:p>
          <a:p>
            <a:pPr>
              <a:spcAft>
                <a:spcPts val="0"/>
              </a:spcAft>
            </a:pPr>
            <a:r>
              <a:rPr lang="en-US" altLang="ko-KR" sz="1400" b="0" dirty="0" smtClean="0"/>
              <a:t>  - Beginning with V4.91, the MP Trace log can be collected from a remote system MP</a:t>
            </a:r>
          </a:p>
          <a:p>
            <a:pPr>
              <a:spcAft>
                <a:spcPts val="0"/>
              </a:spcAft>
            </a:pPr>
            <a:r>
              <a:rPr lang="en-US" altLang="ko-KR" sz="1000" b="0" dirty="0" smtClean="0"/>
              <a:t>      &gt; </a:t>
            </a:r>
            <a:r>
              <a:rPr lang="en-US" altLang="ko-KR" sz="1200" b="0" dirty="0" smtClean="0"/>
              <a:t>MP Task Trace Log</a:t>
            </a:r>
            <a:endParaRPr lang="en-US" altLang="ko-KR" sz="1200" b="0" dirty="0"/>
          </a:p>
          <a:p>
            <a:pPr marL="342900" indent="-342900">
              <a:spcAft>
                <a:spcPts val="0"/>
              </a:spcAft>
            </a:pPr>
            <a:r>
              <a:rPr lang="ko-KR" altLang="en-US" sz="1400" b="0" dirty="0"/>
              <a:t> </a:t>
            </a:r>
            <a:r>
              <a:rPr lang="en-US" altLang="ko-KR" sz="1400" b="0" dirty="0"/>
              <a:t>- </a:t>
            </a:r>
            <a:r>
              <a:rPr lang="en-US" altLang="ko-KR" sz="1400" b="0" dirty="0" smtClean="0"/>
              <a:t>Port Usage</a:t>
            </a:r>
            <a:r>
              <a:rPr lang="ko-KR" altLang="en-US" sz="1400" b="0" dirty="0" smtClean="0"/>
              <a:t> </a:t>
            </a:r>
            <a:r>
              <a:rPr lang="en-US" altLang="ko-KR" sz="1400" b="0" dirty="0"/>
              <a:t>: HTTP(80), TELNET(23), TRACE(5030)</a:t>
            </a:r>
            <a:endParaRPr lang="en-US" altLang="ko-KR" sz="1400" dirty="0" smtClean="0"/>
          </a:p>
          <a:p>
            <a:pPr marL="342900" indent="-342900"/>
            <a:r>
              <a:rPr lang="en-US" altLang="ko-KR" sz="1900" dirty="0" smtClean="0"/>
              <a:t>Procedures</a:t>
            </a:r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1. In DM 5.13.11. Management IP White List menu,</a:t>
            </a:r>
            <a:r>
              <a:rPr lang="ko-KR" altLang="en-US" sz="1400" b="0" dirty="0" smtClean="0"/>
              <a:t> </a:t>
            </a:r>
            <a:r>
              <a:rPr lang="en-US" altLang="ko-KR" sz="1400" b="0" dirty="0" smtClean="0"/>
              <a:t>input the IP address of PC to use MPT Tool</a:t>
            </a:r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2. In Web Browser, input</a:t>
            </a:r>
            <a:r>
              <a:rPr lang="ko-KR" altLang="en-US" sz="1400" b="0" dirty="0" smtClean="0"/>
              <a:t> </a:t>
            </a:r>
            <a:r>
              <a:rPr lang="en-US" altLang="ko-KR" sz="1400" b="0" dirty="0" smtClean="0"/>
              <a:t>MPT Tool URL</a:t>
            </a:r>
          </a:p>
          <a:p>
            <a:pPr marL="342900" indent="-342900">
              <a:spcAft>
                <a:spcPts val="0"/>
              </a:spcAft>
            </a:pPr>
            <a:r>
              <a:rPr lang="en-US" altLang="ko-KR" sz="1000" b="0" dirty="0" smtClean="0"/>
              <a:t>      </a:t>
            </a:r>
            <a:r>
              <a:rPr lang="en-US" altLang="ko-KR" sz="1200" b="0" dirty="0" smtClean="0"/>
              <a:t>[OS7100,OS7030,OS7070,MP20s] </a:t>
            </a:r>
            <a:r>
              <a:rPr lang="en-US" altLang="ko-KR" sz="1200" b="0" dirty="0" smtClean="0">
                <a:hlinkClick r:id="rId3"/>
              </a:rPr>
              <a:t>http</a:t>
            </a:r>
            <a:r>
              <a:rPr lang="en-US" altLang="ko-KR" sz="1200" b="0" dirty="0">
                <a:hlinkClick r:id="rId3"/>
              </a:rPr>
              <a:t>://</a:t>
            </a:r>
            <a:r>
              <a:rPr lang="en-US" altLang="ko-KR" sz="1200" b="0" i="1" dirty="0">
                <a:hlinkClick r:id="rId3"/>
              </a:rPr>
              <a:t>system_ip</a:t>
            </a:r>
            <a:r>
              <a:rPr lang="en-US" altLang="ko-KR" sz="1200" b="0" dirty="0">
                <a:hlinkClick r:id="rId3"/>
              </a:rPr>
              <a:t>/mptTool.php</a:t>
            </a:r>
            <a:r>
              <a:rPr lang="en-US" altLang="ko-KR" sz="1200" b="0" dirty="0"/>
              <a:t> </a:t>
            </a:r>
            <a:endParaRPr lang="en-US" altLang="ko-KR" sz="1200" b="0" dirty="0" smtClean="0"/>
          </a:p>
          <a:p>
            <a:pPr marL="342900" indent="-342900">
              <a:spcAft>
                <a:spcPts val="0"/>
              </a:spcAft>
            </a:pPr>
            <a:r>
              <a:rPr lang="en-US" altLang="ko-KR" sz="1200" b="0" dirty="0" smtClean="0"/>
              <a:t>      [OS7400, MP20 – Private IP] </a:t>
            </a:r>
            <a:r>
              <a:rPr lang="en-US" altLang="ko-KR" sz="1200" b="0" dirty="0" smtClean="0">
                <a:hlinkClick r:id="rId4"/>
              </a:rPr>
              <a:t>http</a:t>
            </a:r>
            <a:r>
              <a:rPr lang="en-US" altLang="ko-KR" sz="1200" b="0" dirty="0">
                <a:hlinkClick r:id="rId4"/>
              </a:rPr>
              <a:t>://</a:t>
            </a:r>
            <a:r>
              <a:rPr lang="en-US" altLang="ko-KR" sz="1200" b="0" i="1" dirty="0" smtClean="0">
                <a:hlinkClick r:id="rId4"/>
              </a:rPr>
              <a:t>system_ip</a:t>
            </a:r>
            <a:r>
              <a:rPr lang="en-US" altLang="ko-KR" sz="1200" b="0" dirty="0" smtClean="0">
                <a:hlinkClick r:id="rId4"/>
              </a:rPr>
              <a:t>/</a:t>
            </a:r>
            <a:r>
              <a:rPr lang="en-US" altLang="ko-KR" sz="1200" b="0" dirty="0" smtClean="0">
                <a:solidFill>
                  <a:srgbClr val="FF0000"/>
                </a:solidFill>
                <a:hlinkClick r:id="rId4"/>
              </a:rPr>
              <a:t>card/mptTool.jnlp</a:t>
            </a:r>
            <a:endParaRPr lang="en-US" altLang="ko-KR" sz="1200" b="0" dirty="0" smtClean="0">
              <a:solidFill>
                <a:srgbClr val="FF0000"/>
              </a:solidFill>
            </a:endParaRPr>
          </a:p>
          <a:p>
            <a:pPr marL="342900" indent="-342900">
              <a:spcAft>
                <a:spcPts val="0"/>
              </a:spcAft>
            </a:pPr>
            <a:r>
              <a:rPr lang="en-US" altLang="ko-KR" sz="1200" b="0" dirty="0" smtClean="0"/>
              <a:t>      [</a:t>
            </a:r>
            <a:r>
              <a:rPr lang="en-US" altLang="ko-KR" sz="1200" b="0" dirty="0"/>
              <a:t>OS7400, MP20 – </a:t>
            </a:r>
            <a:r>
              <a:rPr lang="en-US" altLang="ko-KR" sz="1200" b="0" dirty="0" smtClean="0"/>
              <a:t>Public IP] </a:t>
            </a:r>
            <a:r>
              <a:rPr lang="en-US" altLang="ko-KR" sz="1200" b="0" dirty="0" smtClean="0">
                <a:hlinkClick r:id="rId4"/>
              </a:rPr>
              <a:t>http</a:t>
            </a:r>
            <a:r>
              <a:rPr lang="en-US" altLang="ko-KR" sz="1200" b="0" dirty="0">
                <a:hlinkClick r:id="rId4"/>
              </a:rPr>
              <a:t>://</a:t>
            </a:r>
            <a:r>
              <a:rPr lang="en-US" altLang="ko-KR" sz="1200" b="0" i="1" dirty="0" smtClean="0">
                <a:hlinkClick r:id="rId4"/>
              </a:rPr>
              <a:t>system_ip</a:t>
            </a:r>
            <a:r>
              <a:rPr lang="en-US" altLang="ko-KR" sz="1200" b="0" dirty="0" smtClean="0">
                <a:hlinkClick r:id="rId4"/>
              </a:rPr>
              <a:t>/card/mptTool_public.jnlp</a:t>
            </a:r>
            <a:endParaRPr lang="en-US" altLang="ko-KR" sz="1200" b="0" dirty="0" smtClean="0"/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3. In MPT Tool, input the </a:t>
            </a:r>
            <a:r>
              <a:rPr lang="en-US" altLang="ko-KR" sz="1400" b="0" dirty="0" smtClean="0"/>
              <a:t>PW </a:t>
            </a:r>
            <a:r>
              <a:rPr lang="en-US" altLang="ko-KR" sz="1400" b="0" dirty="0" smtClean="0"/>
              <a:t>(default Telnet password)</a:t>
            </a:r>
          </a:p>
          <a:p>
            <a:pPr marL="774900" lvl="2" indent="-342900">
              <a:spcAft>
                <a:spcPts val="0"/>
              </a:spcAft>
            </a:pPr>
            <a:r>
              <a:rPr lang="en-US" altLang="ko-KR" sz="1200" b="0" dirty="0" smtClean="0">
                <a:solidFill>
                  <a:srgbClr val="FF0000"/>
                </a:solidFill>
              </a:rPr>
              <a:t>[</a:t>
            </a:r>
            <a:r>
              <a:rPr lang="en-US" altLang="ko-KR" sz="1200" b="0" dirty="0">
                <a:solidFill>
                  <a:srgbClr val="FF0000"/>
                </a:solidFill>
              </a:rPr>
              <a:t>OS7100,OS7030,OS7070,MP20s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]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Inputted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User ID: admin</a:t>
            </a:r>
            <a:endParaRPr lang="en-US" altLang="ko-KR" sz="1200" b="0" dirty="0" smtClean="0">
              <a:solidFill>
                <a:srgbClr val="FF0000"/>
              </a:solidFill>
            </a:endParaRPr>
          </a:p>
          <a:p>
            <a:pPr marL="774900" lvl="2" indent="-342900">
              <a:spcAft>
                <a:spcPts val="0"/>
              </a:spcAft>
            </a:pPr>
            <a:r>
              <a:rPr lang="en-US" altLang="ko-KR" sz="1200" b="0" dirty="0" smtClean="0">
                <a:solidFill>
                  <a:srgbClr val="FF0000"/>
                </a:solidFill>
              </a:rPr>
              <a:t>[OS7400</a:t>
            </a:r>
            <a:r>
              <a:rPr lang="en-US" altLang="ko-KR" sz="1200" b="0" dirty="0">
                <a:solidFill>
                  <a:srgbClr val="FF0000"/>
                </a:solidFill>
              </a:rPr>
              <a:t>,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MP20]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Inputted User ID: </a:t>
            </a:r>
            <a:r>
              <a:rPr lang="en-US" altLang="ko-KR" sz="1200" b="0" dirty="0" err="1" smtClean="0">
                <a:solidFill>
                  <a:srgbClr val="FF0000"/>
                </a:solidFill>
              </a:rPr>
              <a:t>kpsw</a:t>
            </a:r>
            <a:endParaRPr lang="en-US" altLang="ko-KR" sz="1200" b="0" dirty="0">
              <a:solidFill>
                <a:srgbClr val="FF0000"/>
              </a:solidFill>
            </a:endParaRPr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4. After select Trace</a:t>
            </a:r>
            <a:r>
              <a:rPr lang="ko-KR" altLang="en-US" sz="1400" b="0" dirty="0" smtClean="0"/>
              <a:t> </a:t>
            </a:r>
            <a:r>
              <a:rPr lang="en-US" altLang="ko-KR" sz="1400" b="0" dirty="0" smtClean="0"/>
              <a:t>Task and Duration, click the</a:t>
            </a:r>
            <a:r>
              <a:rPr lang="ko-KR" altLang="en-US" sz="1400" b="0" dirty="0" smtClean="0"/>
              <a:t> </a:t>
            </a:r>
            <a:r>
              <a:rPr lang="en-US" altLang="ko-KR" sz="1400" b="0" dirty="0" smtClean="0"/>
              <a:t>[Set] button</a:t>
            </a:r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5. Click the [Write </a:t>
            </a:r>
            <a:r>
              <a:rPr lang="en-US" altLang="ko-KR" sz="1400" b="0" dirty="0"/>
              <a:t>File] </a:t>
            </a:r>
            <a:r>
              <a:rPr lang="en-US" altLang="ko-KR" sz="1400" b="0" dirty="0" smtClean="0"/>
              <a:t>button to start saving a Trace Log on your PC</a:t>
            </a:r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/>
              <a:t> </a:t>
            </a:r>
            <a:r>
              <a:rPr lang="en-US" altLang="ko-KR" sz="1400" b="0" dirty="0" smtClean="0"/>
              <a:t> 6. Select path then and enter a file name</a:t>
            </a:r>
            <a:endParaRPr lang="en-US" altLang="ko-KR" sz="1200" b="0" dirty="0" smtClean="0"/>
          </a:p>
          <a:p>
            <a:pPr marL="342900" indent="-342900">
              <a:spcAft>
                <a:spcPts val="0"/>
              </a:spcAft>
            </a:pPr>
            <a:r>
              <a:rPr lang="en-US" altLang="ko-KR" sz="1400" b="0" dirty="0" smtClean="0"/>
              <a:t>  7. After reproducing the problem</a:t>
            </a:r>
            <a:r>
              <a:rPr lang="en-US" altLang="ko-KR" sz="1400" b="0" dirty="0"/>
              <a:t> </a:t>
            </a:r>
            <a:r>
              <a:rPr lang="en-US" altLang="ko-KR" sz="1400" b="0" dirty="0" smtClean="0"/>
              <a:t>&gt; </a:t>
            </a:r>
            <a:r>
              <a:rPr lang="en-US" altLang="ko-KR" sz="1400" b="0" dirty="0"/>
              <a:t>Click the [Write File] button </a:t>
            </a:r>
            <a:r>
              <a:rPr lang="en-US" altLang="ko-KR" sz="1400" b="0" dirty="0" smtClean="0"/>
              <a:t>to finish saving the file</a:t>
            </a:r>
            <a:endParaRPr lang="ko-KR" alt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77379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Arial Black" panose="020B0A04020102020204" pitchFamily="34" charset="0"/>
              </a:rPr>
              <a:t>MP Trace Tool - Use Case</a:t>
            </a:r>
            <a:endParaRPr lang="ko-KR" altLang="en-US" dirty="0">
              <a:latin typeface="Arial Black" panose="020B0A04020102020204" pitchFamily="34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4294967295"/>
          </p:nvPr>
        </p:nvSpPr>
        <p:spPr>
          <a:xfrm>
            <a:off x="0" y="692696"/>
            <a:ext cx="9144000" cy="5832648"/>
          </a:xfrm>
        </p:spPr>
        <p:txBody>
          <a:bodyPr>
            <a:normAutofit/>
          </a:bodyPr>
          <a:lstStyle/>
          <a:p>
            <a:pPr marL="342900" indent="-342900"/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sz="1400" dirty="0"/>
              <a:t>    </a:t>
            </a:r>
            <a:r>
              <a:rPr lang="en-US" altLang="ko-KR" sz="1400" dirty="0"/>
              <a:t>- </a:t>
            </a:r>
            <a:r>
              <a:rPr lang="en-US" altLang="ko-KR" sz="1400" dirty="0" smtClean="0"/>
              <a:t>Basically, always check ‘CALL’ and ‘EVNT’.</a:t>
            </a:r>
            <a:endParaRPr lang="ko-KR" altLang="en-US" sz="1400" dirty="0"/>
          </a:p>
          <a:p>
            <a:r>
              <a:rPr lang="ko-KR" altLang="en-US" sz="1400" dirty="0"/>
              <a:t>    </a:t>
            </a:r>
            <a:r>
              <a:rPr lang="en-US" altLang="ko-KR" sz="1400" dirty="0"/>
              <a:t>- </a:t>
            </a:r>
            <a:r>
              <a:rPr lang="en-US" altLang="ko-KR" sz="1400" dirty="0" smtClean="0"/>
              <a:t>In case of problem related to SIP Trunk or </a:t>
            </a:r>
            <a:r>
              <a:rPr lang="en-US" altLang="ko-KR" sz="1400" dirty="0"/>
              <a:t>SIP Phone, </a:t>
            </a:r>
            <a:r>
              <a:rPr lang="en-US" altLang="ko-KR" sz="1400" dirty="0" smtClean="0"/>
              <a:t>check ‘SIPS’.</a:t>
            </a:r>
            <a:endParaRPr lang="ko-KR" altLang="en-US" sz="1400" dirty="0"/>
          </a:p>
          <a:p>
            <a:r>
              <a:rPr lang="ko-KR" altLang="en-US" sz="1400" dirty="0"/>
              <a:t>    </a:t>
            </a:r>
            <a:r>
              <a:rPr lang="en-US" altLang="ko-KR" sz="1400" dirty="0"/>
              <a:t>- In case of problem related to </a:t>
            </a:r>
            <a:r>
              <a:rPr lang="en-US" altLang="ko-KR" sz="1400" dirty="0" smtClean="0"/>
              <a:t>signaling of SIP Trunk or SIP Phone, check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‘VTRK’.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to </a:t>
            </a:r>
            <a:r>
              <a:rPr lang="en-US" altLang="ko-KR" sz="1400" dirty="0" smtClean="0"/>
              <a:t>ISDN, </a:t>
            </a:r>
            <a:r>
              <a:rPr lang="en-US" altLang="ko-KR" sz="1400" dirty="0"/>
              <a:t>check</a:t>
            </a:r>
            <a:r>
              <a:rPr lang="ko-KR" altLang="en-US" sz="1400" dirty="0"/>
              <a:t> </a:t>
            </a:r>
            <a:r>
              <a:rPr lang="en-US" altLang="ko-KR" sz="1400" dirty="0" smtClean="0"/>
              <a:t>‘ISDN’.</a:t>
            </a:r>
            <a:endParaRPr lang="en-US" altLang="ko-KR" sz="1400" dirty="0"/>
          </a:p>
          <a:p>
            <a:r>
              <a:rPr lang="en-US" altLang="ko-KR" sz="1400" dirty="0"/>
              <a:t>    - In case of problem related to </a:t>
            </a:r>
            <a:r>
              <a:rPr lang="en-US" altLang="ko-KR" sz="1400" dirty="0" smtClean="0"/>
              <a:t>SPNET</a:t>
            </a:r>
            <a:r>
              <a:rPr lang="en-US" altLang="ko-KR" sz="1400" dirty="0"/>
              <a:t> , </a:t>
            </a:r>
            <a:r>
              <a:rPr lang="en-US" altLang="ko-KR" sz="1400" dirty="0" smtClean="0"/>
              <a:t>set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‘QSIG’ to 1 and check ‘ISDN’.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to </a:t>
            </a:r>
            <a:r>
              <a:rPr lang="en-US" altLang="ko-KR" sz="1400" dirty="0" smtClean="0"/>
              <a:t>OSPP </a:t>
            </a:r>
            <a:r>
              <a:rPr lang="en-US" altLang="ko-KR" sz="1400" dirty="0"/>
              <a:t>IP </a:t>
            </a:r>
            <a:r>
              <a:rPr lang="en-US" altLang="ko-KR" sz="1400" dirty="0" smtClean="0"/>
              <a:t>Phone, check “IPHN’.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to </a:t>
            </a:r>
            <a:r>
              <a:rPr lang="en-US" altLang="ko-KR" sz="1400" dirty="0" smtClean="0"/>
              <a:t>T.38 Fax, check ‘2833’.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to </a:t>
            </a:r>
            <a:r>
              <a:rPr lang="en-US" altLang="ko-KR" sz="1400" dirty="0" smtClean="0"/>
              <a:t>voice path, check ‘TSWC’ and ‘NMGI’.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</a:t>
            </a:r>
            <a:r>
              <a:rPr lang="en-US" altLang="ko-KR" sz="1400" dirty="0" smtClean="0"/>
              <a:t>to </a:t>
            </a:r>
            <a:r>
              <a:rPr lang="en-US" altLang="ko-KR" sz="1400" dirty="0" err="1" smtClean="0"/>
              <a:t>sRTP</a:t>
            </a:r>
            <a:r>
              <a:rPr lang="en-US" altLang="ko-KR" sz="1400" dirty="0" smtClean="0"/>
              <a:t>, check ‘SRTP’.</a:t>
            </a:r>
            <a:endParaRPr lang="en-US" altLang="ko-KR" sz="1400" dirty="0"/>
          </a:p>
          <a:p>
            <a:r>
              <a:rPr lang="en-US" altLang="ko-KR" sz="1400" dirty="0"/>
              <a:t>    - In case of problem related to </a:t>
            </a:r>
            <a:r>
              <a:rPr lang="en-US" altLang="ko-KR" sz="1400" dirty="0" err="1" smtClean="0"/>
              <a:t>Mobex</a:t>
            </a:r>
            <a:r>
              <a:rPr lang="en-US" altLang="ko-KR" sz="1400" dirty="0" smtClean="0"/>
              <a:t>, check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‘MOBX’.</a:t>
            </a:r>
            <a:endParaRPr lang="en-US" altLang="ko-KR" sz="1400" dirty="0"/>
          </a:p>
          <a:p>
            <a:r>
              <a:rPr lang="en-US" altLang="ko-KR" sz="1400" dirty="0"/>
              <a:t>    - </a:t>
            </a:r>
            <a:r>
              <a:rPr lang="en-US" altLang="ko-KR" sz="1400" dirty="0" smtClean="0"/>
              <a:t>If R&amp;D request a use of other options , please check it.</a:t>
            </a:r>
          </a:p>
          <a:p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4742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Problems when Launching </a:t>
            </a:r>
            <a:br>
              <a:rPr lang="en-US" altLang="ko-KR" dirty="0" smtClean="0"/>
            </a:br>
            <a:r>
              <a:rPr lang="en-US" altLang="ko-KR" dirty="0" smtClean="0"/>
              <a:t>MP Trace Tool application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17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Trouble Shooting Tips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85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When you can not download the MPT Tool application</a:t>
            </a:r>
          </a:p>
          <a:p>
            <a:pPr marL="501750" lvl="1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[Control Panel</a:t>
            </a:r>
            <a:r>
              <a:rPr lang="ko-KR" altLang="en-US" b="0" dirty="0" smtClean="0"/>
              <a:t> </a:t>
            </a:r>
            <a:r>
              <a:rPr lang="en-US" altLang="ko-KR" b="0" dirty="0" smtClean="0"/>
              <a:t>&gt;Java &gt;General</a:t>
            </a:r>
            <a:r>
              <a:rPr lang="ko-KR" altLang="en-US" b="0" dirty="0" smtClean="0"/>
              <a:t> </a:t>
            </a:r>
            <a:r>
              <a:rPr lang="en-US" altLang="ko-KR" b="0" dirty="0" smtClean="0"/>
              <a:t>&gt;Temporary Files</a:t>
            </a:r>
            <a:r>
              <a:rPr lang="ko-KR" altLang="en-US" b="0" dirty="0" smtClean="0"/>
              <a:t> </a:t>
            </a:r>
            <a:r>
              <a:rPr lang="en-US" altLang="ko-KR" b="0" dirty="0" smtClean="0"/>
              <a:t>&gt;Settings…]</a:t>
            </a:r>
            <a:r>
              <a:rPr lang="ko-KR" altLang="en-US" b="0" dirty="0" smtClean="0"/>
              <a:t> </a:t>
            </a:r>
            <a:endParaRPr lang="en-US" altLang="ko-KR" b="0" dirty="0" smtClean="0"/>
          </a:p>
          <a:p>
            <a:pPr marL="717750" lvl="2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Uncheck “Keep temporary files on my computer”</a:t>
            </a:r>
          </a:p>
          <a:p>
            <a:pPr marL="717750" lvl="2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In [Delete Files…], </a:t>
            </a:r>
            <a:r>
              <a:rPr lang="ko-KR" altLang="en-US" b="0" dirty="0" smtClean="0"/>
              <a:t> </a:t>
            </a:r>
            <a:r>
              <a:rPr lang="en-US" altLang="ko-KR" b="0" dirty="0" smtClean="0"/>
              <a:t>After check “Installed Applications and Applets” , click the</a:t>
            </a:r>
            <a:r>
              <a:rPr lang="ko-KR" altLang="en-US" b="0" dirty="0" smtClean="0"/>
              <a:t> </a:t>
            </a:r>
            <a:r>
              <a:rPr lang="en-US" altLang="ko-KR" b="0" dirty="0" smtClean="0"/>
              <a:t>[OK] button</a:t>
            </a:r>
          </a:p>
          <a:p>
            <a:pPr marL="501750" lvl="1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In [Control </a:t>
            </a:r>
            <a:r>
              <a:rPr lang="en-US" altLang="ko-KR" b="0" dirty="0"/>
              <a:t>Panel</a:t>
            </a:r>
            <a:r>
              <a:rPr lang="ko-KR" altLang="en-US" b="0" dirty="0"/>
              <a:t> </a:t>
            </a:r>
            <a:r>
              <a:rPr lang="en-US" altLang="ko-KR" b="0" dirty="0"/>
              <a:t>&gt;Java &gt;General</a:t>
            </a:r>
            <a:r>
              <a:rPr lang="ko-KR" altLang="en-US" b="0" dirty="0"/>
              <a:t> </a:t>
            </a:r>
            <a:r>
              <a:rPr lang="en-US" altLang="ko-KR" b="0" dirty="0"/>
              <a:t>&gt; </a:t>
            </a:r>
            <a:r>
              <a:rPr lang="en-US" altLang="ko-KR" b="0" dirty="0" smtClean="0"/>
              <a:t>Network Settings…], select a option according to network configuration</a:t>
            </a:r>
          </a:p>
          <a:p>
            <a:pPr marL="501750" lvl="1" indent="-285750">
              <a:buFont typeface="Wingdings" panose="05000000000000000000" pitchFamily="2" charset="2"/>
              <a:buChar char="ü"/>
            </a:pPr>
            <a:endParaRPr lang="en-US" altLang="ko-KR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When </a:t>
            </a:r>
            <a:r>
              <a:rPr lang="en-US" altLang="ko-KR" dirty="0" smtClean="0"/>
              <a:t>web page has the problem</a:t>
            </a:r>
            <a:endParaRPr lang="en-US" altLang="ko-KR" dirty="0"/>
          </a:p>
          <a:p>
            <a:pPr marL="501750" lvl="1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In Internet Explorer, click [Tool &gt;Compatibility View Settings]</a:t>
            </a:r>
            <a:r>
              <a:rPr lang="ko-KR" altLang="en-US" b="0" dirty="0" smtClean="0"/>
              <a:t> </a:t>
            </a:r>
            <a:endParaRPr lang="en-US" altLang="ko-KR" b="0" dirty="0" smtClean="0"/>
          </a:p>
          <a:p>
            <a:pPr marL="501750" lvl="1" indent="-285750">
              <a:buFont typeface="Wingdings" panose="05000000000000000000" pitchFamily="2" charset="2"/>
              <a:buChar char="ü"/>
            </a:pPr>
            <a:r>
              <a:rPr lang="en-US" altLang="ko-KR" b="0" dirty="0" smtClean="0"/>
              <a:t>Add the system IP address</a:t>
            </a:r>
            <a:endParaRPr lang="en-US" altLang="ko-KR" b="0" dirty="0"/>
          </a:p>
          <a:p>
            <a:pPr marL="501750" lvl="1" indent="-285750">
              <a:buFont typeface="Wingdings" panose="05000000000000000000" pitchFamily="2" charset="2"/>
              <a:buChar char="ü"/>
            </a:pPr>
            <a:endParaRPr lang="ko-KR" altLang="en-US" b="0" dirty="0"/>
          </a:p>
        </p:txBody>
      </p:sp>
    </p:spTree>
    <p:extLst>
      <p:ext uri="{BB962C8B-B14F-4D97-AF65-F5344CB8AC3E}">
        <p14:creationId xmlns:p14="http://schemas.microsoft.com/office/powerpoint/2010/main" val="38611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o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stroh</Template>
  <TotalTime>3329</TotalTime>
  <Words>482</Words>
  <Application>Microsoft Office PowerPoint</Application>
  <PresentationFormat>화면 슬라이드 쇼(4:3)</PresentationFormat>
  <Paragraphs>66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stroh</vt:lpstr>
      <vt:lpstr>PowerPoint 프레젠테이션</vt:lpstr>
      <vt:lpstr>System Logs </vt:lpstr>
      <vt:lpstr>MPT Tool – Trace Log</vt:lpstr>
      <vt:lpstr>MP Trace Tool - Use Case</vt:lpstr>
      <vt:lpstr>Problems when Launching  MP Trace Tool application</vt:lpstr>
      <vt:lpstr>Trouble Shooting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 Remote Trace</dc:title>
  <dc:creator>Roh,SeungTae</dc:creator>
  <cp:lastModifiedBy>Roh,SeungTae</cp:lastModifiedBy>
  <cp:revision>91</cp:revision>
  <dcterms:created xsi:type="dcterms:W3CDTF">2015-02-10T05:48:54Z</dcterms:created>
  <dcterms:modified xsi:type="dcterms:W3CDTF">2015-08-17T05:42:27Z</dcterms:modified>
</cp:coreProperties>
</file>