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32" r:id="rId2"/>
  </p:sldMasterIdLst>
  <p:notesMasterIdLst>
    <p:notesMasterId r:id="rId21"/>
  </p:notesMasterIdLst>
  <p:handoutMasterIdLst>
    <p:handoutMasterId r:id="rId22"/>
  </p:handoutMasterIdLst>
  <p:sldIdLst>
    <p:sldId id="343" r:id="rId3"/>
    <p:sldId id="345" r:id="rId4"/>
    <p:sldId id="309" r:id="rId5"/>
    <p:sldId id="331" r:id="rId6"/>
    <p:sldId id="330" r:id="rId7"/>
    <p:sldId id="368" r:id="rId8"/>
    <p:sldId id="371" r:id="rId9"/>
    <p:sldId id="373" r:id="rId10"/>
    <p:sldId id="360" r:id="rId11"/>
    <p:sldId id="370" r:id="rId12"/>
    <p:sldId id="366" r:id="rId13"/>
    <p:sldId id="362" r:id="rId14"/>
    <p:sldId id="367" r:id="rId15"/>
    <p:sldId id="363" r:id="rId16"/>
    <p:sldId id="369" r:id="rId17"/>
    <p:sldId id="364" r:id="rId18"/>
    <p:sldId id="365" r:id="rId19"/>
    <p:sldId id="350" r:id="rId20"/>
  </p:sldIdLst>
  <p:sldSz cx="9144000" cy="6858000" type="screen4x3"/>
  <p:notesSz cx="6788150" cy="99234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FF00"/>
    <a:srgbClr val="FFFF99"/>
    <a:srgbClr val="DDDDDD"/>
    <a:srgbClr val="C0C0C0"/>
    <a:srgbClr val="B2B2B2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4668" autoAdjust="0"/>
  </p:normalViewPr>
  <p:slideViewPr>
    <p:cSldViewPr>
      <p:cViewPr>
        <p:scale>
          <a:sx n="75" d="100"/>
          <a:sy n="75" d="100"/>
        </p:scale>
        <p:origin x="-8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1" d="100"/>
          <a:sy n="141" d="100"/>
        </p:scale>
        <p:origin x="-138" y="-126"/>
      </p:cViewPr>
      <p:guideLst>
        <p:guide orient="horz" pos="3126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321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5247" y="0"/>
            <a:ext cx="2941321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5785"/>
            <a:ext cx="2941321" cy="4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5247" y="9425785"/>
            <a:ext cx="2941321" cy="4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205DC4-45B0-4645-B760-850657C7E6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321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5247" y="0"/>
            <a:ext cx="2941321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2" y="4713685"/>
            <a:ext cx="5429887" cy="446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5785"/>
            <a:ext cx="2941321" cy="4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5247" y="9425785"/>
            <a:ext cx="2941321" cy="4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F1BFCE-8249-4C36-AD92-BF8203766E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C69F1-C6B6-4AA6-ABD5-CDB1645136B7}" type="slidenum">
              <a:rPr lang="ko-KR" altLang="en-US" smtClean="0"/>
              <a:pPr/>
              <a:t>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CB7CD-3F16-41BE-AC5E-B9DC30B4C9E9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D281E-3820-4BEA-85F3-233F3D8FE085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06032-5E95-4C52-ADCE-3CAC85862230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D7D56-5727-4929-BF92-35681F985CA5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70F40-D92D-43A5-8BF9-9F1B56C1FE90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F7AED-BD33-4474-A22B-E062675947B4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5EE64-99FE-46F7-B7C7-94BAB93108D7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4818-B269-46DE-B2F9-EBFD71896499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900E-E54D-4703-A65E-FECFD33DB407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prstGeom prst="rect">
            <a:avLst/>
          </a:prstGeom>
        </p:spPr>
        <p:txBody>
          <a:bodyPr anchor="ctr"/>
          <a:lstStyle>
            <a:lvl1pPr marL="0" algn="l" defTabSz="914400" rtl="0" eaLnBrk="0" latinLnBrk="1" hangingPunct="0">
              <a:defRPr kumimoji="1" lang="ko-KR" altLang="en-US" sz="3200" b="1" kern="1200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A668-9E90-485F-8632-77ACDC7F0B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900E-E54D-4703-A65E-FECFD33DB407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ED5491A-CAD3-45B4-80FD-0AADED466410}" type="datetime1">
              <a:rPr kumimoji="0" lang="ko-KR" altLang="en-US" smtClean="0">
                <a:solidFill>
                  <a:srgbClr val="000000"/>
                </a:solidFill>
                <a:latin typeface="Arial"/>
                <a:ea typeface="HY헤드라인M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2014-06-17</a:t>
            </a:fld>
            <a:endParaRPr kumimoji="0" lang="ko-KR" altLang="en-US">
              <a:solidFill>
                <a:srgbClr val="000000"/>
              </a:solidFill>
              <a:latin typeface="Arial"/>
              <a:ea typeface="HY헤드라인M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srgbClr val="000000"/>
              </a:solidFill>
              <a:latin typeface="Arial"/>
              <a:ea typeface="HY헤드라인M"/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03121" y="6485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0BEE-20B6-4445-A7F2-A8E52019381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8500" y="6594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ts val="0"/>
              </a:spcBef>
              <a:spcAft>
                <a:spcPts val="0"/>
              </a:spcAft>
              <a:defRPr kumimoji="0" sz="1400" baseline="-25000">
                <a:latin typeface="+mn-lt"/>
                <a:ea typeface="+mn-ea"/>
              </a:defRPr>
            </a:lvl1pPr>
          </a:lstStyle>
          <a:p>
            <a:pPr>
              <a:defRPr/>
            </a:pPr>
            <a:fld id="{ABF192BD-ACB5-4D20-AF0C-A52BC9D3E7B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3609" t="24414" r="6661" b="63867"/>
          <a:stretch>
            <a:fillRect/>
          </a:stretch>
        </p:blipFill>
        <p:spPr bwMode="auto">
          <a:xfrm>
            <a:off x="227729" y="357166"/>
            <a:ext cx="8715404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18" r:id="rId3"/>
  </p:sldLayoutIdLst>
  <p:transition advClick="0" advTm="15000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8500" y="6594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ts val="0"/>
              </a:spcBef>
              <a:spcAft>
                <a:spcPts val="0"/>
              </a:spcAft>
              <a:defRPr kumimoji="0" sz="1400" baseline="-25000">
                <a:latin typeface="+mn-lt"/>
                <a:ea typeface="+mn-ea"/>
              </a:defRPr>
            </a:lvl1pPr>
          </a:lstStyle>
          <a:p>
            <a:pPr>
              <a:defRPr/>
            </a:pPr>
            <a:fld id="{ABF192BD-ACB5-4D20-AF0C-A52BC9D3E7B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3609" t="24414" r="6661" b="63867"/>
          <a:stretch>
            <a:fillRect/>
          </a:stretch>
        </p:blipFill>
        <p:spPr bwMode="auto">
          <a:xfrm>
            <a:off x="227729" y="357166"/>
            <a:ext cx="8715404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transition advClick="0" advTm="15000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0416" y="22853"/>
            <a:ext cx="7973584" cy="6812294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0" y="1471424"/>
            <a:ext cx="914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ko-KR" sz="60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HY견고딕" pitchFamily="18" charset="-127"/>
                <a:cs typeface="Calibri" pitchFamily="34" charset="0"/>
              </a:rPr>
              <a:t>OfficeServ system Programming guide </a:t>
            </a:r>
            <a:br>
              <a:rPr lang="en-US" altLang="ko-KR" sz="60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HY견고딕" pitchFamily="18" charset="-127"/>
                <a:cs typeface="Calibri" pitchFamily="34" charset="0"/>
              </a:rPr>
            </a:br>
            <a:r>
              <a:rPr lang="en-US" altLang="ko-KR" sz="4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HY견고딕" pitchFamily="18" charset="-127"/>
                <a:cs typeface="Calibri" pitchFamily="34" charset="0"/>
              </a:rPr>
              <a:t>for SMT-i5343</a:t>
            </a:r>
          </a:p>
        </p:txBody>
      </p:sp>
      <p:pic>
        <p:nvPicPr>
          <p:cNvPr id="9" name="Picture 4" descr="진동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5" y="2852738"/>
            <a:ext cx="5619750" cy="3413125"/>
          </a:xfrm>
          <a:prstGeom prst="rect">
            <a:avLst/>
          </a:prstGeom>
          <a:noFill/>
        </p:spPr>
      </p:pic>
      <p:pic>
        <p:nvPicPr>
          <p:cNvPr id="10" name="Picture 2" descr="\\Fileserver-pt\server-file2\2009 제작\삼성미래전략그룹_유재혁 과장\CI\삼성로고.png"/>
          <p:cNvPicPr>
            <a:picLocks noChangeAspect="1" noChangeArrowheads="1"/>
          </p:cNvPicPr>
          <p:nvPr/>
        </p:nvPicPr>
        <p:blipFill>
          <a:blip r:embed="rId5" cstate="email">
            <a:lum bright="100000" contrast="10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1263654" cy="44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04248" y="6381328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+mj-lt"/>
              </a:rPr>
              <a:t>ED 1.0 (2014.06.09)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09120"/>
            <a:ext cx="1588021" cy="127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OfficeServ</a:t>
            </a:r>
            <a:r>
              <a:rPr lang="en-US" altLang="ko-KR" dirty="0"/>
              <a:t> system programming</a:t>
            </a:r>
            <a:br>
              <a:rPr lang="en-US" altLang="ko-KR" dirty="0"/>
            </a:br>
            <a:r>
              <a:rPr lang="en-US" altLang="ko-KR" sz="2400" dirty="0" smtClean="0"/>
              <a:t>– </a:t>
            </a:r>
            <a:r>
              <a:rPr lang="en-US" altLang="ko-KR" sz="2400" dirty="0"/>
              <a:t>Call </a:t>
            </a:r>
            <a:r>
              <a:rPr lang="en-US" altLang="ko-KR" sz="2400" dirty="0" smtClean="0"/>
              <a:t>Move</a:t>
            </a:r>
            <a:endParaRPr lang="ko-KR" altLang="en-US" sz="2400" dirty="0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gray">
          <a:xfrm>
            <a:off x="467544" y="1268760"/>
            <a:ext cx="8280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Seamless call move between a SMT-i5343 and WE VoIP client by fixed “Call Move” button.</a:t>
            </a:r>
            <a:endParaRPr lang="en-US" altLang="ko-KR" sz="1600" b="1" kern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endParaRPr lang="ko-KR" altLang="en-US" sz="1600" dirty="0" smtClean="0"/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228600" indent="-228600"/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0" lvl="1" eaLnBrk="0" hangingPunct="0">
              <a:lnSpc>
                <a:spcPct val="130000"/>
              </a:lnSpc>
            </a:pP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681414" y="1700808"/>
            <a:ext cx="2635002" cy="2332222"/>
            <a:chOff x="5508104" y="1960874"/>
            <a:chExt cx="2635002" cy="23322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1960874"/>
              <a:ext cx="2635002" cy="23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 bwMode="auto">
            <a:xfrm>
              <a:off x="6456400" y="3284984"/>
              <a:ext cx="216024" cy="216024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  <p:sp>
        <p:nvSpPr>
          <p:cNvPr id="8" name="Rectangle 165"/>
          <p:cNvSpPr>
            <a:spLocks noChangeArrowheads="1"/>
          </p:cNvSpPr>
          <p:nvPr/>
        </p:nvSpPr>
        <p:spPr bwMode="gray">
          <a:xfrm>
            <a:off x="539552" y="1628800"/>
            <a:ext cx="48965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-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SMT-i5343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WE VoIP </a:t>
            </a:r>
            <a:endParaRPr lang="ko-KR" altLang="en-US" sz="1600" dirty="0" smtClean="0"/>
          </a:p>
          <a:p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When a user selects ‘MOVE’ button on a SMT-i5343, WE VoIP client will be ringing.  After then a user answers the call on WE VoIP client, the call in progress on the desk phone will be automatically disconnected. </a:t>
            </a:r>
            <a:endParaRPr lang="ko-KR" altLang="en-US" sz="1600" dirty="0" smtClean="0"/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-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WE VoIP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SMT-i5343</a:t>
            </a:r>
            <a:endParaRPr lang="en-US" altLang="ko-KR" sz="1600" b="1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When a user selects ‘MOVE’ key</a:t>
            </a:r>
            <a:r>
              <a:rPr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on a SMT-i5343, WE VoIP client will be disconnected from the call in progress and it will be moved to the desk phone with no ringing.</a:t>
            </a:r>
            <a:endParaRPr lang="ko-KR" altLang="en-US" sz="1600" dirty="0" smtClean="0"/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endParaRPr lang="en-US" altLang="ko-KR" sz="1600" b="1" kern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endParaRPr lang="ko-KR" altLang="en-US" sz="1600" dirty="0" smtClean="0"/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228600" indent="-228600"/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0" lvl="1" eaLnBrk="0" hangingPunct="0">
              <a:lnSpc>
                <a:spcPct val="130000"/>
              </a:lnSpc>
            </a:pP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13" name="Rectangle 165"/>
          <p:cNvSpPr>
            <a:spLocks noChangeArrowheads="1"/>
          </p:cNvSpPr>
          <p:nvPr/>
        </p:nvSpPr>
        <p:spPr bwMode="gray">
          <a:xfrm>
            <a:off x="467544" y="4221088"/>
            <a:ext cx="86764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■ Programming</a:t>
            </a:r>
          </a:p>
          <a:p>
            <a:pPr marL="228600" indent="-228600"/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  <a:sym typeface="Wingdings" pitchFamily="2" charset="2"/>
              </a:rPr>
              <a:t>    1) In DM 4.2.1 ‘Station Pair’ option, make WE VoIP  client paired with a SMT-i5343</a:t>
            </a:r>
          </a:p>
          <a:p>
            <a:pPr marL="228600" indent="-228600"/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  <a:sym typeface="Wingdings" pitchFamily="2" charset="2"/>
              </a:rPr>
              <a:t>    2) In DM 5.14.2, set the ‘Move Wait Time’ (Default : 20secs)</a:t>
            </a: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76" y="5301208"/>
            <a:ext cx="358140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OfficeServ</a:t>
            </a:r>
            <a:r>
              <a:rPr lang="en-US" altLang="ko-KR" dirty="0"/>
              <a:t> system programming</a:t>
            </a:r>
            <a:br>
              <a:rPr lang="en-US" altLang="ko-KR" dirty="0"/>
            </a:br>
            <a:r>
              <a:rPr lang="en-US" altLang="ko-KR" sz="2400" dirty="0" smtClean="0"/>
              <a:t>– </a:t>
            </a:r>
            <a:r>
              <a:rPr lang="en-US" altLang="ko-KR" sz="2400" dirty="0"/>
              <a:t>SDM SW </a:t>
            </a:r>
            <a:r>
              <a:rPr lang="en-US" altLang="ko-KR" sz="2400" dirty="0" smtClean="0"/>
              <a:t>Upgrade</a:t>
            </a:r>
            <a:endParaRPr lang="ko-KR" altLang="en-US" sz="2400" dirty="0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gray">
          <a:xfrm>
            <a:off x="467544" y="1268760"/>
            <a:ext cx="37444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Programming</a:t>
            </a:r>
          </a:p>
          <a:p>
            <a:pPr marL="228600" indent="-228600"/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   1) Set up Upgrade Server for HTTP or HTTPS and save SDM package file to the Server</a:t>
            </a:r>
          </a:p>
          <a:p>
            <a:pPr marL="228600" indent="-228600"/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/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   2) In DM 5.2.10 ‘System IP Options’ option, Input SDM SW Upgrade’s options for the Upgrade Server.</a:t>
            </a:r>
          </a:p>
          <a:p>
            <a:pPr marL="228600" indent="-228600"/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/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/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   3) When SDM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disconnects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and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re-connects to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SMT-i5343, You can see pop-up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menu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for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new PKG upgrade and select upgrade it or not.</a:t>
            </a:r>
          </a:p>
          <a:p>
            <a:pPr marL="0" lvl="1" eaLnBrk="0" hangingPunct="0">
              <a:lnSpc>
                <a:spcPct val="130000"/>
              </a:lnSpc>
            </a:pP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5" name="그림 4" descr="sdm sw upgra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258270" cy="5239482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SMT-i5343 Installation</a:t>
            </a:r>
            <a:endParaRPr lang="ko-KR" altLang="en-US" sz="2400" dirty="0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gray">
          <a:xfrm>
            <a:off x="467544" y="1556792"/>
            <a:ext cx="46805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SMT-i5343’s Easy Install for Wired</a:t>
            </a: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- same as other SMT series phones.</a:t>
            </a: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SMT-i5343’s Easy Install for Wireless</a:t>
            </a:r>
          </a:p>
          <a:p>
            <a:r>
              <a:rPr lang="en-GB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When the setup method is [Wireless]</a:t>
            </a:r>
            <a:endParaRPr lang="ko-KR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85725" indent="-85725"/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- When Wi-Fi is selected, nearby APs are automatically searched.</a:t>
            </a:r>
            <a:endParaRPr lang="ko-KR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85725" indent="-85725"/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- Wi-Fi is working properly when the AC adaptor is connected.</a:t>
            </a:r>
            <a:endParaRPr lang="ko-KR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85725" indent="-85725">
              <a:buFontTx/>
              <a:buChar char="-"/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After selecting an AP to connect in the searched list, connect to it in the STATIC or DHCP mode.</a:t>
            </a:r>
          </a:p>
          <a:p>
            <a:pPr marL="85725" indent="-85725">
              <a:buFontTx/>
              <a:buChar char="-"/>
            </a:pPr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OfficeServ7000’s maximum numbers of SMT-i5343’s Wi-Fi(TCP) connection are 1/3 in compared to Wired(UDP) connection. </a:t>
            </a:r>
          </a:p>
          <a:p>
            <a:pPr marL="85725" indent="-85725"/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(ex. OS7400 : max wired  - 480, max Wi-Fi - 160)</a:t>
            </a:r>
          </a:p>
          <a:p>
            <a:pPr marL="85725" indent="-85725"/>
            <a:r>
              <a:rPr lang="en-US" altLang="ko-KR" sz="1600" b="1" dirty="0" smtClean="0">
                <a:solidFill>
                  <a:srgbClr val="0070C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 -&gt; This spec. can be changed.</a:t>
            </a:r>
          </a:p>
          <a:p>
            <a:pPr marL="85725" indent="-85725">
              <a:buFontTx/>
              <a:buChar char="-"/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85725" indent="-85725"/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Please refer to SMT-i5343 User Guide for more details.</a:t>
            </a: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85725" indent="-85725">
              <a:buFontTx/>
              <a:buChar char="-"/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8" name="그림 7" descr="phoneui-EasyInstall05-0501_00515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42824" y="2564904"/>
            <a:ext cx="3045600" cy="1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phoneui-EasyInstall06-0501_005531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42824" y="4365104"/>
            <a:ext cx="3045600" cy="17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SDM Features</a:t>
            </a:r>
            <a:endParaRPr lang="ko-KR" altLang="en-US" sz="2400" dirty="0"/>
          </a:p>
        </p:txBody>
      </p: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467544" y="1340768"/>
            <a:ext cx="777686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SDM (Samsung 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Deskphone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 Manager)</a:t>
            </a:r>
          </a:p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SDM is a </a:t>
            </a:r>
            <a:r>
              <a:rPr lang="en-US" altLang="ko-KR" sz="1600" dirty="0" err="1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smartphone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application that allows a user to use the contacts, call log, or program keys and also do various settings by interoperating with SMT-i5343.</a:t>
            </a: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Key Functions</a:t>
            </a: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Please refer to SMT-i5343 User Guide for more details.</a:t>
            </a: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11560" y="2780928"/>
          <a:ext cx="5832648" cy="307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789"/>
                <a:gridCol w="4360859"/>
              </a:tblGrid>
              <a:tr h="314288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Menu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Description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/>
                </a:tc>
              </a:tr>
              <a:tr h="856756">
                <a:tc>
                  <a:txBody>
                    <a:bodyPr/>
                    <a:lstStyle/>
                    <a:p>
                      <a:pPr marL="0" marR="168910" indent="0" algn="ctr" latinLnBrk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Dashboard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  <a:tc>
                  <a:txBody>
                    <a:bodyPr/>
                    <a:lstStyle/>
                    <a:p>
                      <a:pPr marL="0" marR="168910" indent="0" algn="l" latinLnBrk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You can check or change the name or status (presence) of a currently connected user and also use contacts, call log, or AOM menu. 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</a:tr>
              <a:tr h="464996">
                <a:tc>
                  <a:txBody>
                    <a:bodyPr/>
                    <a:lstStyle/>
                    <a:p>
                      <a:pPr marL="0" marR="168910" indent="0" algn="ctr" latinLnBrk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Contacts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  <a:tc>
                  <a:txBody>
                    <a:bodyPr/>
                    <a:lstStyle/>
                    <a:p>
                      <a:pPr marL="0" marR="168910" indent="0" algn="l" latinLnBrk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You can manage the contacts of a smartphone, WeWork, and DeskPhone. 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</a:tr>
              <a:tr h="464996">
                <a:tc>
                  <a:txBody>
                    <a:bodyPr/>
                    <a:lstStyle/>
                    <a:p>
                      <a:pPr marL="0" marR="168910" indent="0" algn="ctr" latinLnBrk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Call Log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  <a:tc>
                  <a:txBody>
                    <a:bodyPr/>
                    <a:lstStyle/>
                    <a:p>
                      <a:pPr marL="0" marR="168910" indent="0" algn="l" latinLnBrk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You can manage the call log of a </a:t>
                      </a:r>
                      <a:r>
                        <a:rPr kumimoji="1" lang="en-US" altLang="ko-KR" sz="16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smartphone</a:t>
                      </a: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 and </a:t>
                      </a:r>
                      <a:r>
                        <a:rPr kumimoji="1" lang="en-US" altLang="ko-KR" sz="16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deskphone</a:t>
                      </a: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. 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</a:tr>
              <a:tr h="464996">
                <a:tc>
                  <a:txBody>
                    <a:bodyPr/>
                    <a:lstStyle/>
                    <a:p>
                      <a:pPr marL="0" marR="168910" indent="0" algn="ctr" latinLnBrk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Program Key (AOM)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  <a:tc>
                  <a:txBody>
                    <a:bodyPr/>
                    <a:lstStyle/>
                    <a:p>
                      <a:pPr marL="0" marR="168910" indent="0" algn="l" latinLnBrk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You can use the program key and AOM function of </a:t>
                      </a:r>
                      <a:r>
                        <a:rPr kumimoji="1" lang="en-US" altLang="ko-KR" sz="16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deskphone</a:t>
                      </a: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. 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</a:tr>
              <a:tr h="314288">
                <a:tc>
                  <a:txBody>
                    <a:bodyPr/>
                    <a:lstStyle/>
                    <a:p>
                      <a:pPr marL="0" marR="168910" indent="0" algn="ctr" latinLnBrk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Settings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  <a:tc>
                  <a:txBody>
                    <a:bodyPr/>
                    <a:lstStyle/>
                    <a:p>
                      <a:pPr marL="0" marR="168910" indent="0" algn="l" latinLnBrk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00"/>
                        </a:spcAft>
                      </a:pPr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맑은 고딕" pitchFamily="50" charset="-127"/>
                          <a:cs typeface="Calibri" pitchFamily="34" charset="0"/>
                          <a:sym typeface="Wingdings" pitchFamily="2" charset="2"/>
                        </a:rPr>
                        <a:t>You can set up the details of SDM. </a:t>
                      </a:r>
                      <a:endParaRPr kumimoji="1" lang="ko-KR" altLang="ko-KR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맑은 고딕" pitchFamily="50" charset="-127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marL="62865" marR="62865" marT="17780" marB="17780" anchor="ctr"/>
                </a:tc>
              </a:tr>
            </a:tbl>
          </a:graphicData>
        </a:graphic>
      </p:graphicFrame>
      <p:pic>
        <p:nvPicPr>
          <p:cNvPr id="38913" name="그림 791" descr="Description: D:\허브의프로젝트\SMT-i5343\영문진행0906\SDM\p138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729979"/>
            <a:ext cx="2088232" cy="37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SDM Features</a:t>
            </a:r>
            <a:br>
              <a:rPr lang="en-US" altLang="ko-KR" dirty="0" smtClean="0"/>
            </a:br>
            <a:r>
              <a:rPr lang="en-US" altLang="ko-KR" sz="2400" dirty="0" smtClean="0"/>
              <a:t> </a:t>
            </a:r>
            <a:r>
              <a:rPr lang="en-US" altLang="ko-KR" sz="2400" dirty="0"/>
              <a:t>– NFC Simple </a:t>
            </a:r>
            <a:r>
              <a:rPr lang="en-US" altLang="ko-KR" sz="2400" dirty="0" smtClean="0"/>
              <a:t>Connection</a:t>
            </a:r>
            <a:endParaRPr lang="ko-KR" altLang="en-US" sz="2400" dirty="0"/>
          </a:p>
        </p:txBody>
      </p: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467544" y="1628800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■ NFC Simple Connection to register SDM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Simple connection is supported only by a </a:t>
            </a:r>
            <a:r>
              <a:rPr lang="en-US" altLang="ko-KR" sz="1600" dirty="0" err="1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smartphone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. For NFC simple connection, a </a:t>
            </a:r>
            <a:r>
              <a:rPr lang="en-US" altLang="ko-KR" sz="1600" dirty="0" err="1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sim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card must be installed and the mobile phone number must be registered in the system.</a:t>
            </a:r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In case of OfficeServ7000, NFC Simple Connection is supported only by using WE VoIP for interoperating mobile phone number</a:t>
            </a:r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Enter the mobile number in DM 5.2.24</a:t>
            </a: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0" lvl="1" eaLnBrk="0" hangingPunct="0">
              <a:lnSpc>
                <a:spcPct val="130000"/>
              </a:lnSpc>
            </a:pP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</a:endParaRPr>
          </a:p>
          <a:p>
            <a:pPr marL="0" lvl="1" eaLnBrk="0" hangingPunct="0">
              <a:lnSpc>
                <a:spcPct val="130000"/>
              </a:lnSpc>
            </a:pPr>
            <a:endParaRPr lang="en-US" altLang="ko-KR" sz="1600" dirty="0" smtClean="0">
              <a:solidFill>
                <a:prstClr val="black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781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그림 780" descr="Description: D:\허브의프로젝트\SMT-i5343\영문진행0906\SDM\p134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05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SDM Features</a:t>
            </a:r>
            <a:br>
              <a:rPr lang="en-US" altLang="ko-KR" dirty="0" smtClean="0"/>
            </a:br>
            <a:r>
              <a:rPr lang="en-US" altLang="ko-KR" sz="2400" dirty="0" smtClean="0"/>
              <a:t> </a:t>
            </a:r>
            <a:r>
              <a:rPr lang="en-US" altLang="ko-KR" sz="2400" dirty="0"/>
              <a:t>– </a:t>
            </a:r>
            <a:r>
              <a:rPr lang="en-US" altLang="ko-KR" sz="2400" dirty="0" smtClean="0"/>
              <a:t>Hot </a:t>
            </a:r>
            <a:r>
              <a:rPr lang="en-US" altLang="ko-KR" sz="2400" dirty="0" err="1" smtClean="0"/>
              <a:t>Desking</a:t>
            </a:r>
            <a:endParaRPr lang="ko-KR" altLang="en-US" sz="2400" dirty="0"/>
          </a:p>
        </p:txBody>
      </p:sp>
      <p:pic>
        <p:nvPicPr>
          <p:cNvPr id="6" name="그림 5" descr="F:\SDM\사양서\Screenshot_2014-06-13-13-48-44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2066400" cy="36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F:\SDM\사양서\Screenshot_2014-06-13-13-49-00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54072" y="1916832"/>
            <a:ext cx="2066400" cy="36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467544" y="1628800"/>
            <a:ext cx="39604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■ Hot 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Desking</a:t>
            </a: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r>
              <a:rPr lang="x-none" altLang="ko-KR" sz="160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The </a:t>
            </a:r>
            <a:r>
              <a:rPr lang="x-none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hot desking feature allows a subscriber to log in from a phone shared by multiple users.</a:t>
            </a:r>
            <a:endParaRPr lang="ko-KR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r>
              <a:rPr lang="x-none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You can use a phone in the logged out status to enter his/her ID and password to log in and use the phone as your own phone until logged out</a:t>
            </a:r>
            <a:r>
              <a:rPr lang="x-none" altLang="ko-KR" sz="160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. </a:t>
            </a: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For Hot </a:t>
            </a:r>
            <a:r>
              <a:rPr lang="en-US" altLang="ko-KR" sz="1600" dirty="0" err="1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Desking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Auto Login from SDM, You should register SDM to SMT-i5343 more than once or directly input the account for registration.</a:t>
            </a:r>
          </a:p>
          <a:p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* You can log out using [Menu]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/>
              </a:rPr>
              <a:t>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[Settings]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/>
              </a:rPr>
              <a:t>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[Logout] menu.</a:t>
            </a: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</a:endParaRP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47783" y="2180898"/>
            <a:ext cx="1611856" cy="28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56389" y="2180898"/>
            <a:ext cx="1634000" cy="290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 descr="Description: D:\허브의프로젝트\SMT-i5343\영문진행0906\SDM\p167-1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93442" y="2180898"/>
            <a:ext cx="1611006" cy="28579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제목 9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en-US" altLang="ko-KR" dirty="0" smtClean="0"/>
              <a:t>4. SDM Features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2400" dirty="0" smtClean="0"/>
              <a:t> </a:t>
            </a:r>
            <a:r>
              <a:rPr lang="en-US" altLang="ko-KR" sz="2400" dirty="0"/>
              <a:t>– </a:t>
            </a:r>
            <a:r>
              <a:rPr lang="en-US" altLang="ko-KR" sz="2400" dirty="0" smtClean="0"/>
              <a:t>SDM </a:t>
            </a:r>
            <a:r>
              <a:rPr lang="en-US" altLang="ko-KR" sz="2400" dirty="0" smtClean="0"/>
              <a:t>Dialing</a:t>
            </a:r>
            <a:endParaRPr lang="ko-KR" altLang="en-US" sz="2400" dirty="0"/>
          </a:p>
        </p:txBody>
      </p:sp>
      <p:sp>
        <p:nvSpPr>
          <p:cNvPr id="16" name="Rectangle 165"/>
          <p:cNvSpPr>
            <a:spLocks noChangeArrowheads="1"/>
          </p:cNvSpPr>
          <p:nvPr/>
        </p:nvSpPr>
        <p:spPr bwMode="gray">
          <a:xfrm>
            <a:off x="467544" y="1964874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SDM Dialing</a:t>
            </a:r>
          </a:p>
          <a:p>
            <a:pPr marL="85725" indent="-85725"/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- You can make a call from SMT-i5343 by touching  SDM’s icon on the list of contacts or call  log menu.</a:t>
            </a:r>
          </a:p>
        </p:txBody>
      </p:sp>
      <p:sp>
        <p:nvSpPr>
          <p:cNvPr id="17" name="직사각형 16"/>
          <p:cNvSpPr/>
          <p:nvPr/>
        </p:nvSpPr>
        <p:spPr bwMode="auto">
          <a:xfrm>
            <a:off x="4690616" y="2852936"/>
            <a:ext cx="179448" cy="18722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6418804" y="2744352"/>
            <a:ext cx="169544" cy="21248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8147508" y="3573016"/>
            <a:ext cx="156208" cy="2990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5"/>
          <p:cNvSpPr>
            <a:spLocks noChangeArrowheads="1"/>
          </p:cNvSpPr>
          <p:nvPr/>
        </p:nvSpPr>
        <p:spPr bwMode="gray">
          <a:xfrm>
            <a:off x="467544" y="1412776"/>
            <a:ext cx="33843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</a:rPr>
              <a:t>■ Program Key (</a:t>
            </a:r>
            <a:r>
              <a:rPr lang="en-US" altLang="ko-KR" sz="1600" b="1" dirty="0" smtClean="0"/>
              <a:t>AOM)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You can use program keys and the AOM function.</a:t>
            </a:r>
            <a:endParaRPr lang="ko-KR" altLang="ko-KR" sz="1600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endParaRPr lang="ko-KR" altLang="ko-KR" sz="1600" b="1" dirty="0" smtClean="0"/>
          </a:p>
          <a:p>
            <a:pPr eaLnBrk="0" hangingPunct="0">
              <a:lnSpc>
                <a:spcPct val="130000"/>
              </a:lnSpc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13" name="그림 12" descr="Description: D:\허브의프로젝트\SMT-i5343\영문진행0906\SDM\p168-1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1515068" cy="268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 descr="Description: D:\허브의프로젝트\SMT-i5343\영문진행0906\SDM\p168-2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7286" y="2272782"/>
            <a:ext cx="1514994" cy="266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그림 14" descr="Description: D:\허브의프로젝트\SMT-i5343\영문진행0906\SDM\p168-3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60183"/>
            <a:ext cx="1515068" cy="26809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제목 9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en-US" altLang="ko-KR" dirty="0" smtClean="0"/>
              <a:t>4. SDM Features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2400" dirty="0" smtClean="0"/>
              <a:t> </a:t>
            </a:r>
            <a:r>
              <a:rPr lang="en-US" altLang="ko-KR" sz="2400" dirty="0"/>
              <a:t>– </a:t>
            </a:r>
            <a:r>
              <a:rPr lang="en-US" altLang="ko-KR" sz="2400" dirty="0" smtClean="0"/>
              <a:t>Program Key (AOM)</a:t>
            </a:r>
            <a:endParaRPr lang="ko-KR" altLang="en-US" sz="2400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467544" y="2336120"/>
          <a:ext cx="3168352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Function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Description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Change device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You can change a device by pressing its name.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Change page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Using the left/right swipe at the top title bar, you can change a page.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Add function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You can add a function.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Long touch action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You can see the details and delete the information.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Edit/Delete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You can edit or delete a function.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Settings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6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바탕"/>
                          <a:cs typeface="Calibri" pitchFamily="34" charset="0"/>
                          <a:sym typeface="Wingdings" pitchFamily="2" charset="2"/>
                        </a:rPr>
                        <a:t>Moves to the Settings screen.</a:t>
                      </a:r>
                      <a:endParaRPr kumimoji="1" lang="ko-KR" altLang="en-US" sz="16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바탕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43702" y="4286256"/>
            <a:ext cx="2173308" cy="2173307"/>
            <a:chOff x="2584" y="1328"/>
            <a:chExt cx="2449" cy="2449"/>
          </a:xfrm>
        </p:grpSpPr>
        <p:pic>
          <p:nvPicPr>
            <p:cNvPr id="5" name="Picture 4" descr="01010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4" y="2135"/>
              <a:ext cx="2449" cy="990"/>
            </a:xfrm>
            <a:prstGeom prst="rect">
              <a:avLst/>
            </a:prstGeom>
            <a:noFill/>
          </p:spPr>
        </p:pic>
        <p:pic>
          <p:nvPicPr>
            <p:cNvPr id="8" name="Picture 5" descr="0202030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8" y="1470"/>
              <a:ext cx="1889" cy="2118"/>
            </a:xfrm>
            <a:prstGeom prst="rect">
              <a:avLst/>
            </a:prstGeom>
            <a:noFill/>
          </p:spPr>
        </p:pic>
        <p:pic>
          <p:nvPicPr>
            <p:cNvPr id="9" name="Picture 6" descr="eart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9" y="1657"/>
              <a:ext cx="1758" cy="1758"/>
            </a:xfrm>
            <a:prstGeom prst="rect">
              <a:avLst/>
            </a:prstGeom>
            <a:noFill/>
          </p:spPr>
        </p:pic>
        <p:pic>
          <p:nvPicPr>
            <p:cNvPr id="10" name="Picture 7" descr="01010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913070">
              <a:off x="2584" y="2058"/>
              <a:ext cx="2449" cy="990"/>
            </a:xfrm>
            <a:prstGeom prst="rect">
              <a:avLst/>
            </a:prstGeom>
            <a:noFill/>
          </p:spPr>
        </p:pic>
      </p:grpSp>
      <p:pic>
        <p:nvPicPr>
          <p:cNvPr id="11" name="Picture 2" descr="\\Fileserver-pt\server-file2\2009 제작\삼성미래전략그룹_유재혁 과장\CI\삼성로고.png"/>
          <p:cNvPicPr>
            <a:picLocks noChangeAspect="1" noChangeArrowheads="1"/>
          </p:cNvPicPr>
          <p:nvPr/>
        </p:nvPicPr>
        <p:blipFill>
          <a:blip r:embed="rId7" cstate="email">
            <a:lum bright="100000" contrast="10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954" y="5517232"/>
            <a:ext cx="1466126" cy="5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진행자료\1. 주요업무\2009\1. PPT\056. (1116) V4.40 Sales Guide_이성억 과장\3. source\뒷표지.png"/>
          <p:cNvPicPr>
            <a:picLocks noChangeAspect="1" noChangeArrowheads="1"/>
          </p:cNvPicPr>
          <p:nvPr/>
        </p:nvPicPr>
        <p:blipFill>
          <a:blip r:embed="rId8" cstate="print"/>
          <a:srcRect l="32083" t="34904" r="37872" b="35640"/>
          <a:stretch>
            <a:fillRect/>
          </a:stretch>
        </p:blipFill>
        <p:spPr bwMode="auto">
          <a:xfrm>
            <a:off x="3059828" y="2669119"/>
            <a:ext cx="3024336" cy="7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진행자료\1. 주요업무\2009\1. PPT\056. (1116) V4.40 Sales Guide_이성억 과장\3. source\제목.png"/>
          <p:cNvPicPr>
            <a:picLocks noChangeAspect="1" noChangeArrowheads="1"/>
          </p:cNvPicPr>
          <p:nvPr/>
        </p:nvPicPr>
        <p:blipFill>
          <a:blip r:embed="rId9" cstate="print"/>
          <a:srcRect l="9869" t="10384" r="26756" b="58156"/>
          <a:stretch>
            <a:fillRect/>
          </a:stretch>
        </p:blipFill>
        <p:spPr bwMode="auto">
          <a:xfrm>
            <a:off x="2867037" y="3461209"/>
            <a:ext cx="3361147" cy="39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06" descr="E:\PTmaker\PTmaker_다이어그램\02_문서별포멧\2차_다이어그램\07_보고서\36_현상진단\png\현상진단_01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1028699" cy="10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06" descr="E:\PTmaker\PTmaker_다이어그램\02_문서별포멧\2차_다이어그램\07_보고서\36_현상진단\png\현상진단_01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570" y="3284984"/>
            <a:ext cx="1028699" cy="10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2003953" y="2598853"/>
            <a:ext cx="644877" cy="646331"/>
          </a:xfrm>
          <a:prstGeom prst="rect">
            <a:avLst/>
          </a:prstGeom>
          <a:noFill/>
        </p:spPr>
        <p:txBody>
          <a:bodyPr wrap="none" lIns="9000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Ⅰ</a:t>
            </a:r>
            <a:endParaRPr kumimoji="0" lang="en-US" altLang="ko-KR" sz="36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gradFill>
                <a:gsLst>
                  <a:gs pos="13000">
                    <a:srgbClr val="FF9933"/>
                  </a:gs>
                  <a:gs pos="63000">
                    <a:srgbClr val="FFDB69"/>
                  </a:gs>
                  <a:gs pos="94000">
                    <a:srgbClr val="FFF1C5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2442914" y="3430741"/>
            <a:ext cx="806780" cy="646331"/>
          </a:xfrm>
          <a:prstGeom prst="rect">
            <a:avLst/>
          </a:prstGeom>
          <a:noFill/>
        </p:spPr>
        <p:txBody>
          <a:bodyPr wrap="none" lIns="9000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3600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Ⅱ</a:t>
            </a:r>
            <a:endParaRPr kumimoji="0" lang="en-US" altLang="ko-KR" sz="36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gradFill>
                <a:gsLst>
                  <a:gs pos="13000">
                    <a:srgbClr val="FF9933"/>
                  </a:gs>
                  <a:gs pos="63000">
                    <a:srgbClr val="FFDB69"/>
                  </a:gs>
                  <a:gs pos="94000">
                    <a:srgbClr val="FFF1C5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4" name="Picture 2" descr="cont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28670"/>
            <a:ext cx="243173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Fileserver-pt\server-file2\2009 제작\삼성미래전략그룹_유재혁 과장\CI\삼성로고.png"/>
          <p:cNvPicPr>
            <a:picLocks noChangeAspect="1" noChangeArrowheads="1"/>
          </p:cNvPicPr>
          <p:nvPr/>
        </p:nvPicPr>
        <p:blipFill>
          <a:blip r:embed="rId5" cstate="email">
            <a:lum bright="100000" contrast="10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330" y="5877272"/>
            <a:ext cx="1466126" cy="5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2771800" y="2492896"/>
            <a:ext cx="3554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ko-KR" sz="2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Network configuration</a:t>
            </a:r>
            <a:endParaRPr lang="ko-KR" altLang="en-US" sz="2800" b="1" dirty="0" smtClean="0">
              <a:ln w="6350">
                <a:solidFill>
                  <a:sysClr val="windowText" lastClr="000000">
                    <a:alpha val="75000"/>
                  </a:sysClr>
                </a:solidFill>
                <a:prstDash val="solid"/>
              </a:ln>
              <a:gradFill>
                <a:gsLst>
                  <a:gs pos="0">
                    <a:srgbClr val="FFFFFF">
                      <a:lumMod val="85000"/>
                    </a:srgbClr>
                  </a:gs>
                  <a:gs pos="67000">
                    <a:sysClr val="window" lastClr="FFFFFF"/>
                  </a:gs>
                </a:gsLst>
                <a:lin ang="16200000" scaled="1"/>
              </a:gradFill>
              <a:effectLst>
                <a:outerShdw blurRad="76200" dist="38100" dir="3180000" algn="tl" rotWithShape="0">
                  <a:srgbClr val="000000"/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347864" y="3362880"/>
            <a:ext cx="496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ko-KR" sz="2800" b="1" dirty="0" err="1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OfficeServ</a:t>
            </a:r>
            <a:r>
              <a:rPr lang="en-US" altLang="ko-KR" sz="2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System</a:t>
            </a:r>
            <a:r>
              <a:rPr lang="ko-KR" altLang="en-US" sz="2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Programming</a:t>
            </a:r>
            <a:endParaRPr lang="ko-KR" altLang="en-US" sz="2800" b="1" dirty="0" smtClean="0">
              <a:ln w="6350">
                <a:solidFill>
                  <a:sysClr val="windowText" lastClr="000000">
                    <a:alpha val="75000"/>
                  </a:sysClr>
                </a:solidFill>
                <a:prstDash val="solid"/>
              </a:ln>
              <a:gradFill>
                <a:gsLst>
                  <a:gs pos="0">
                    <a:srgbClr val="FFFFFF">
                      <a:lumMod val="85000"/>
                    </a:srgbClr>
                  </a:gs>
                  <a:gs pos="67000">
                    <a:sysClr val="window" lastClr="FFFFFF"/>
                  </a:gs>
                </a:gsLst>
                <a:lin ang="16200000" scaled="1"/>
              </a:gradFill>
              <a:effectLst>
                <a:outerShdw blurRad="76200" dist="38100" dir="3180000" algn="tl" rotWithShape="0">
                  <a:srgbClr val="000000"/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10" name="Picture 306" descr="E:\PTmaker\PTmaker_다이어그램\02_문서별포멧\2차_다이어그램\07_보고서\36_현상진단\png\현상진단_01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3207" y="4149080"/>
            <a:ext cx="1028699" cy="10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3301493" y="4294837"/>
            <a:ext cx="622435" cy="646331"/>
          </a:xfrm>
          <a:prstGeom prst="rect">
            <a:avLst/>
          </a:prstGeom>
          <a:noFill/>
        </p:spPr>
        <p:txBody>
          <a:bodyPr wrap="none" lIns="9000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Ⅲ</a:t>
            </a:r>
            <a:endParaRPr kumimoji="0" lang="en-US" altLang="ko-KR" sz="36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gradFill>
                <a:gsLst>
                  <a:gs pos="13000">
                    <a:srgbClr val="FF9933"/>
                  </a:gs>
                  <a:gs pos="63000">
                    <a:srgbClr val="FFDB69"/>
                  </a:gs>
                  <a:gs pos="94000">
                    <a:srgbClr val="FFF1C5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67944" y="4221771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ko-KR" sz="2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SMT-i5343 Installation</a:t>
            </a:r>
            <a:endParaRPr lang="ko-KR" altLang="en-US" sz="2800" b="1" dirty="0" smtClean="0">
              <a:ln w="6350">
                <a:solidFill>
                  <a:sysClr val="windowText" lastClr="000000">
                    <a:alpha val="75000"/>
                  </a:sysClr>
                </a:solidFill>
                <a:prstDash val="solid"/>
              </a:ln>
              <a:gradFill>
                <a:gsLst>
                  <a:gs pos="0">
                    <a:srgbClr val="FFFFFF">
                      <a:lumMod val="85000"/>
                    </a:srgbClr>
                  </a:gs>
                  <a:gs pos="67000">
                    <a:sysClr val="window" lastClr="FFFFFF"/>
                  </a:gs>
                </a:gsLst>
                <a:lin ang="16200000" scaled="1"/>
              </a:gradFill>
              <a:effectLst>
                <a:outerShdw blurRad="76200" dist="38100" dir="3180000" algn="tl" rotWithShape="0">
                  <a:srgbClr val="000000"/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13" name="Picture 306" descr="E:\PTmaker\PTmaker_다이어그램\02_문서별포멧\2차_다이어그램\07_보고서\36_현상진단\png\현상진단_01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287" y="4941168"/>
            <a:ext cx="1028699" cy="10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4021573" y="5086925"/>
            <a:ext cx="622435" cy="646331"/>
          </a:xfrm>
          <a:prstGeom prst="rect">
            <a:avLst/>
          </a:prstGeom>
          <a:noFill/>
        </p:spPr>
        <p:txBody>
          <a:bodyPr wrap="none" lIns="9000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Ⅳ</a:t>
            </a:r>
            <a:endParaRPr kumimoji="0" lang="en-US" altLang="ko-KR" sz="36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gradFill>
                <a:gsLst>
                  <a:gs pos="13000">
                    <a:srgbClr val="FF9933"/>
                  </a:gs>
                  <a:gs pos="63000">
                    <a:srgbClr val="FFDB69"/>
                  </a:gs>
                  <a:gs pos="94000">
                    <a:srgbClr val="FFF1C5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88024" y="5013859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ko-KR" sz="2800" b="1" dirty="0" smtClean="0">
                <a:ln w="6350">
                  <a:solidFill>
                    <a:sysClr val="windowText" lastClr="000000">
                      <a:alpha val="75000"/>
                    </a:sysClr>
                  </a:solidFill>
                  <a:prstDash val="solid"/>
                </a:ln>
                <a:gradFill>
                  <a:gsLst>
                    <a:gs pos="0">
                      <a:srgbClr val="FFFFFF">
                        <a:lumMod val="85000"/>
                      </a:srgbClr>
                    </a:gs>
                    <a:gs pos="67000">
                      <a:sysClr val="window" lastClr="FFFFFF"/>
                    </a:gs>
                  </a:gsLst>
                  <a:lin ang="16200000" scaled="1"/>
                </a:gradFill>
                <a:effectLst>
                  <a:outerShdw blurRad="76200" dist="38100" dir="3180000" algn="tl" rotWithShape="0">
                    <a:srgbClr val="000000"/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SDM Features</a:t>
            </a:r>
            <a:endParaRPr lang="ko-KR" altLang="en-US" sz="2800" b="1" dirty="0" smtClean="0">
              <a:ln w="6350">
                <a:solidFill>
                  <a:sysClr val="windowText" lastClr="000000">
                    <a:alpha val="75000"/>
                  </a:sysClr>
                </a:solidFill>
                <a:prstDash val="solid"/>
              </a:ln>
              <a:gradFill>
                <a:gsLst>
                  <a:gs pos="0">
                    <a:srgbClr val="FFFFFF">
                      <a:lumMod val="85000"/>
                    </a:srgbClr>
                  </a:gs>
                  <a:gs pos="67000">
                    <a:sysClr val="window" lastClr="FFFFFF"/>
                  </a:gs>
                </a:gsLst>
                <a:lin ang="16200000" scaled="1"/>
              </a:gradFill>
              <a:effectLst>
                <a:outerShdw blurRad="76200" dist="38100" dir="3180000" algn="tl" rotWithShape="0">
                  <a:srgbClr val="000000"/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그림 15" descr="3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32" y="1700561"/>
            <a:ext cx="2957264" cy="226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1" name="Text Box 24"/>
          <p:cNvSpPr txBox="1">
            <a:spLocks noChangeArrowheads="1"/>
          </p:cNvSpPr>
          <p:nvPr/>
        </p:nvSpPr>
        <p:spPr bwMode="gray">
          <a:xfrm>
            <a:off x="3923928" y="1484784"/>
            <a:ext cx="4895850" cy="2862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45715" rIns="0" bIns="45715">
            <a:spAutoFit/>
          </a:bodyPr>
          <a:lstStyle/>
          <a:p>
            <a:pPr marL="90488" indent="-90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How to connect </a:t>
            </a:r>
            <a:r>
              <a:rPr lang="en-US" altLang="ko-KR" sz="1200" dirty="0" err="1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OfficeServ</a:t>
            </a:r>
            <a: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 system through ‘</a:t>
            </a:r>
            <a:r>
              <a:rPr lang="en-US" altLang="ko-KR" sz="1200" dirty="0" err="1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OfficeServ</a:t>
            </a:r>
            <a: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 DM(Device Manger)’.  </a:t>
            </a:r>
          </a:p>
          <a:p>
            <a:pPr marL="90488" indent="-90488">
              <a:lnSpc>
                <a:spcPct val="150000"/>
              </a:lnSpc>
            </a:pPr>
            <a: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   1) Standalone mode </a:t>
            </a:r>
            <a:b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</a:br>
            <a: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    - Execute “osdm.exe” file . </a:t>
            </a:r>
            <a:b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</a:br>
            <a: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2) Web browser mode</a:t>
            </a:r>
            <a:br>
              <a:rPr lang="en-US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</a:br>
            <a:endParaRPr lang="en-US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90488" indent="-90488">
              <a:lnSpc>
                <a:spcPct val="150000"/>
              </a:lnSpc>
            </a:pPr>
            <a:endParaRPr lang="en-US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90488" indent="-90488">
              <a:lnSpc>
                <a:spcPct val="150000"/>
              </a:lnSpc>
            </a:pPr>
            <a:endParaRPr lang="en-US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90488" indent="-90488">
              <a:lnSpc>
                <a:spcPct val="150000"/>
              </a:lnSpc>
            </a:pPr>
            <a:endParaRPr lang="en-US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90488" indent="-90488">
              <a:lnSpc>
                <a:spcPct val="150000"/>
              </a:lnSpc>
            </a:pPr>
            <a:endParaRPr lang="en-US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90488" indent="-90488">
              <a:lnSpc>
                <a:spcPct val="150000"/>
              </a:lnSpc>
            </a:pPr>
            <a:endParaRPr lang="en-US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</a:rPr>
              <a:t>. Network Configuration</a:t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– DM Connection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gray">
          <a:xfrm>
            <a:off x="467544" y="1268760"/>
            <a:ext cx="7957857" cy="4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1) Run DM on your PC.</a:t>
            </a:r>
          </a:p>
        </p:txBody>
      </p: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467545" y="4221088"/>
            <a:ext cx="7957857" cy="4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2) Select System -&gt; Link Setup.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53136"/>
            <a:ext cx="2309014" cy="17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283968" y="2636912"/>
          <a:ext cx="4320480" cy="1657350"/>
        </p:xfrm>
        <a:graphic>
          <a:graphicData uri="http://schemas.openxmlformats.org/drawingml/2006/table">
            <a:tbl>
              <a:tblPr/>
              <a:tblGrid>
                <a:gridCol w="632072"/>
                <a:gridCol w="1528168"/>
                <a:gridCol w="2160240"/>
              </a:tblGrid>
              <a:tr h="176530">
                <a:tc rowSpan="2"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GB" sz="1000" kern="100" dirty="0">
                          <a:latin typeface="Times New Roman"/>
                          <a:ea typeface="맑은 고딕"/>
                          <a:cs typeface="¹ÙÅÁ"/>
                        </a:rPr>
                        <a:t>V4.60↑</a:t>
                      </a:r>
                      <a:endParaRPr lang="ko-KR" sz="1000" kern="100" dirty="0">
                        <a:latin typeface="맑은 고딕"/>
                        <a:ea typeface="맑은 고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6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>
                          <a:latin typeface="Times New Roman"/>
                          <a:ea typeface="바탕"/>
                          <a:cs typeface="¹ÙÅÁ"/>
                        </a:rPr>
                        <a:t>Private network</a:t>
                      </a:r>
                      <a:endParaRPr lang="ko-KR" sz="1000" kern="10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latin typeface="Times New Roman"/>
                          <a:ea typeface="바탕"/>
                          <a:cs typeface="¹ÙÅÁ"/>
                        </a:rPr>
                        <a:t>Public network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>
                          <a:latin typeface="Times New Roman"/>
                          <a:ea typeface="바탕"/>
                          <a:cs typeface="¹ÙÅÁ"/>
                        </a:rPr>
                        <a:t>MP20</a:t>
                      </a:r>
                      <a:endParaRPr lang="ko-KR" sz="1000" kern="100">
                        <a:latin typeface="Times New Roman"/>
                        <a:ea typeface="바탕"/>
                        <a:cs typeface="¹ÙÅÁ"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>
                          <a:latin typeface="Times New Roman"/>
                          <a:ea typeface="바탕"/>
                          <a:cs typeface="¹ÙÅÁ"/>
                        </a:rPr>
                        <a:t>MP40</a:t>
                      </a:r>
                      <a:endParaRPr lang="ko-KR" sz="1000" kern="10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http(s)://System IP/dm/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http(s)://System IP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http(s)://System IP/</a:t>
                      </a:r>
                      <a:r>
                        <a:rPr lang="en-GB" sz="1000" b="1" kern="100" dirty="0" err="1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dmp</a:t>
                      </a: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/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http(s)://System IP/</a:t>
                      </a:r>
                      <a:r>
                        <a:rPr lang="en-GB" sz="1000" b="1" kern="100" dirty="0" err="1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dm_public</a:t>
                      </a: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/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latin typeface="Times New Roman"/>
                          <a:ea typeface="바탕"/>
                          <a:cs typeface="¹ÙÅÁ"/>
                        </a:rPr>
                        <a:t>MP20s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latin typeface="Times New Roman"/>
                          <a:ea typeface="바탕"/>
                          <a:cs typeface="¹ÙÅÁ"/>
                        </a:rPr>
                        <a:t>OS7100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latin typeface="Times New Roman"/>
                          <a:ea typeface="바탕"/>
                          <a:cs typeface="¹ÙÅÁ"/>
                        </a:rPr>
                        <a:t>OS7070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 dirty="0">
                          <a:latin typeface="Times New Roman"/>
                          <a:ea typeface="바탕"/>
                          <a:cs typeface="¹ÙÅÁ"/>
                        </a:rPr>
                        <a:t>OS7030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latinLnBrk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00" dirty="0">
                          <a:solidFill>
                            <a:srgbClr val="0000FF"/>
                          </a:solidFill>
                          <a:latin typeface="Times New Roman"/>
                          <a:ea typeface="바탕"/>
                          <a:cs typeface="¹ÙÅÁ"/>
                        </a:rPr>
                        <a:t>http(s)://System IP</a:t>
                      </a:r>
                      <a:endParaRPr lang="ko-KR" sz="1000" kern="100" dirty="0">
                        <a:latin typeface="Times New Roman"/>
                        <a:ea typeface="바탕"/>
                        <a:cs typeface="¹ÙÅÁ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7" name="Picture 1" descr="일반지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581128"/>
            <a:ext cx="306387" cy="306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4283968" y="4581128"/>
            <a:ext cx="4320480" cy="151216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58112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lnSpc>
                <a:spcPct val="150000"/>
              </a:lnSpc>
              <a:buFontTx/>
              <a:buChar char="-"/>
            </a:pPr>
            <a:r>
              <a:rPr lang="en-US" altLang="ko-KR" sz="1200" b="1" dirty="0" err="1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osdm</a:t>
            </a:r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 files  need to be uploaded to the DM directory in a SD card. But in case of OS7070, all files are already included.</a:t>
            </a:r>
          </a:p>
          <a:p>
            <a:pPr marL="90488" lvl="0" indent="-90488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MP40/MP20 : osdm.jar, osdmhelp.jar, </a:t>
            </a:r>
            <a:r>
              <a:rPr lang="en-GB" altLang="ko-KR" sz="1200" dirty="0" err="1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osdm.jnlp</a:t>
            </a:r>
            <a:r>
              <a:rPr lang="en-GB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, </a:t>
            </a:r>
            <a:r>
              <a:rPr lang="en-GB" altLang="ko-KR" sz="1200" dirty="0" err="1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osdm_public.jnlp</a:t>
            </a:r>
            <a:endParaRPr lang="ko-KR" altLang="ko-KR" sz="12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90488" indent="-90488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ko-KR" sz="1200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MP20s/MP10a/MP11/7030 : osdm.jar, osdmhelp.jar</a:t>
            </a:r>
          </a:p>
          <a:p>
            <a:pPr marL="90488" indent="-90488">
              <a:lnSpc>
                <a:spcPct val="150000"/>
              </a:lnSpc>
            </a:pPr>
            <a:r>
              <a:rPr lang="en-GB" altLang="ko-KR" sz="1200" b="1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- Java6 is required for a normal operation of DM(V4.60</a:t>
            </a:r>
            <a:r>
              <a:rPr lang="en-GB" altLang="ko-KR" sz="1200" kern="100" dirty="0" smtClean="0">
                <a:latin typeface="Times New Roman"/>
                <a:ea typeface="맑은 고딕"/>
                <a:cs typeface="¹ÙÅÁ"/>
              </a:rPr>
              <a:t> ↑</a:t>
            </a:r>
            <a:r>
              <a:rPr lang="en-GB" altLang="ko-KR" sz="1200" b="1" dirty="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t>) </a:t>
            </a:r>
            <a:endParaRPr lang="ko-KR" altLang="en-US" sz="1200" dirty="0" err="1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5"/>
          <p:cNvSpPr>
            <a:spLocks noChangeArrowheads="1"/>
          </p:cNvSpPr>
          <p:nvPr/>
        </p:nvSpPr>
        <p:spPr bwMode="gray">
          <a:xfrm>
            <a:off x="467544" y="1268760"/>
            <a:ext cx="8676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3) You can make the connection list as below.</a:t>
            </a:r>
          </a:p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    - Enter the ‘Site name’ and ‘Destination IP</a:t>
            </a:r>
            <a:r>
              <a:rPr lang="ko-KR" altLang="en-US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address’. After then click “Apply” button.  </a:t>
            </a:r>
          </a:p>
        </p:txBody>
      </p: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467545" y="4165610"/>
            <a:ext cx="7957857" cy="4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4) Choose the site in the list for the DM connection.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78" y="1844824"/>
            <a:ext cx="799769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3456384" cy="209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제목 8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Network Configuration</a:t>
            </a:r>
            <a:br>
              <a:rPr lang="en-US" altLang="ko-KR" dirty="0" smtClean="0"/>
            </a:br>
            <a:r>
              <a:rPr lang="en-US" altLang="ko-KR" sz="2400" dirty="0" smtClean="0"/>
              <a:t>– DM Connection</a:t>
            </a:r>
            <a:endParaRPr lang="ko-KR" altLang="en-US" sz="2400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5"/>
          <p:cNvSpPr>
            <a:spLocks noChangeArrowheads="1"/>
          </p:cNvSpPr>
          <p:nvPr/>
        </p:nvSpPr>
        <p:spPr bwMode="gray">
          <a:xfrm>
            <a:off x="467544" y="1268760"/>
            <a:ext cx="86764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5) After entering a password, 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OfficeServ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DM screen will be shown as below.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Network Configuration</a:t>
            </a:r>
            <a:br>
              <a:rPr lang="en-US" altLang="ko-KR" dirty="0"/>
            </a:br>
            <a:r>
              <a:rPr lang="en-US" altLang="ko-KR" sz="2400" dirty="0"/>
              <a:t>– DM Connection</a:t>
            </a:r>
            <a:endParaRPr lang="ko-KR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1"/>
            <a:ext cx="7416824" cy="484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8775" y="1165096"/>
            <a:ext cx="8389689" cy="5432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1) OfficeServ7000 Configuration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     - Basically, how to use SMT-I5343 with OfficeServ7000 is same as other SMT series phones.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     - To use SMT-i5343 with OfficeServ7000, OfficeServ700’s version should be V4.80 or over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b="1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2) Call MOVE feature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    - SMT-i5343’s call MOVE feature is based on WE VoIP’s call MOVE feature including MOBEX.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   - To use the various PBX features of WE VoIP client, SIP &amp; ISDN trunk are recommended</a:t>
            </a: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  <a:sym typeface="Wingdings" pitchFamily="2" charset="2"/>
              </a:rPr>
              <a:t>    - For ‘Call MOVE’ feature, one or more ‘Group Conf cabinet’ should be assigned in DM 6.3.2 ‘Virtual Card Change’ option.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바탕"/>
              <a:cs typeface="Calibri" pitchFamily="34" charset="0"/>
              <a:sym typeface="Wingdings" pitchFamily="2" charset="2"/>
            </a:endParaRP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     - You should understand WE VoIP’s call MOVE feature before using SMT-i5343.</a:t>
            </a:r>
          </a:p>
          <a:p>
            <a:pPr marL="228600" indent="-2286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      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Please refer to ‘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OfficeServ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바탕"/>
                <a:cs typeface="Calibri" pitchFamily="34" charset="0"/>
                <a:sym typeface="Wingdings" pitchFamily="2" charset="2"/>
              </a:rPr>
              <a:t> system Programming guide for WE VoIP’ for more details.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2. </a:t>
            </a:r>
            <a:r>
              <a:rPr lang="en-US" altLang="ko-KR" dirty="0" err="1">
                <a:solidFill>
                  <a:schemeClr val="bg1"/>
                </a:solidFill>
              </a:rPr>
              <a:t>OfficeServ</a:t>
            </a:r>
            <a:r>
              <a:rPr lang="en-US" altLang="ko-KR" dirty="0">
                <a:solidFill>
                  <a:schemeClr val="bg1"/>
                </a:solidFill>
              </a:rPr>
              <a:t> system programming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sz="2400" dirty="0">
                <a:solidFill>
                  <a:schemeClr val="bg1"/>
                </a:solidFill>
              </a:rPr>
              <a:t>– </a:t>
            </a:r>
            <a:r>
              <a:rPr lang="en-US" altLang="ko-KR" sz="2400" dirty="0" smtClean="0">
                <a:solidFill>
                  <a:schemeClr val="bg1"/>
                </a:solidFill>
              </a:rPr>
              <a:t>Basic considerations for SMT-i5343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3569" y="4076291"/>
            <a:ext cx="5904656" cy="1656965"/>
            <a:chOff x="683569" y="4076291"/>
            <a:chExt cx="5904656" cy="16569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9" y="4076291"/>
              <a:ext cx="5904656" cy="1656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직사각형 9"/>
            <p:cNvSpPr/>
            <p:nvPr/>
          </p:nvSpPr>
          <p:spPr bwMode="auto">
            <a:xfrm>
              <a:off x="5796136" y="4293096"/>
              <a:ext cx="504056" cy="864096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720080"/>
          </a:xfrm>
        </p:spPr>
        <p:txBody>
          <a:bodyPr/>
          <a:lstStyle/>
          <a:p>
            <a:r>
              <a:rPr lang="en-US" altLang="ko-KR" dirty="0"/>
              <a:t>2. OfficeServ system programming</a:t>
            </a:r>
            <a:br>
              <a:rPr lang="en-US" altLang="ko-KR" dirty="0"/>
            </a:br>
            <a:r>
              <a:rPr lang="en-US" altLang="ko-KR" sz="2400" dirty="0" smtClean="0"/>
              <a:t>– SMT-i5343 </a:t>
            </a:r>
            <a:r>
              <a:rPr lang="en-US" altLang="ko-KR" sz="2400" dirty="0"/>
              <a:t>&amp;</a:t>
            </a:r>
            <a:r>
              <a:rPr lang="en-US" altLang="ko-KR" sz="2400" dirty="0" smtClean="0"/>
              <a:t>WE VoIP Registration</a:t>
            </a:r>
            <a:endParaRPr lang="ko-KR" altLang="en-US" sz="2400" dirty="0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gray">
          <a:xfrm>
            <a:off x="467544" y="1268760"/>
            <a:ext cx="8676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1) Enter the User ID and Password in DM 2.7.1 (MMC840) &amp; DM 2.7.2 (MMC842)</a:t>
            </a:r>
          </a:p>
        </p:txBody>
      </p:sp>
      <p:sp>
        <p:nvSpPr>
          <p:cNvPr id="15" name="Rectangle 165"/>
          <p:cNvSpPr>
            <a:spLocks noChangeArrowheads="1"/>
          </p:cNvSpPr>
          <p:nvPr/>
        </p:nvSpPr>
        <p:spPr bwMode="gray">
          <a:xfrm>
            <a:off x="467544" y="4509120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2) Enter SMT-i5343 &amp; WE VoIP IP Address in DM 5.13.10 (MMC875)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02" y="1700808"/>
            <a:ext cx="354366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6000"/>
              </a:scheme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226" y="3068960"/>
            <a:ext cx="419681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174" y="4941168"/>
            <a:ext cx="44068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6000"/>
              </a:schemeClr>
            </a:outerShdw>
          </a:effectLst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720080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en-US" altLang="ko-KR" dirty="0" err="1"/>
              <a:t>OfficeServ</a:t>
            </a:r>
            <a:r>
              <a:rPr lang="en-US" altLang="ko-KR" dirty="0"/>
              <a:t> system programming</a:t>
            </a:r>
            <a:br>
              <a:rPr lang="en-US" altLang="ko-KR" dirty="0"/>
            </a:br>
            <a:r>
              <a:rPr lang="en-US" altLang="ko-KR" sz="2400" dirty="0" smtClean="0"/>
              <a:t>– License </a:t>
            </a:r>
            <a:r>
              <a:rPr lang="en-US" altLang="ko-KR" sz="2400" dirty="0"/>
              <a:t>k</a:t>
            </a:r>
            <a:r>
              <a:rPr lang="en-US" altLang="ko-KR" sz="2400" dirty="0" smtClean="0"/>
              <a:t>ey</a:t>
            </a:r>
            <a:endParaRPr lang="ko-KR" altLang="en-US" sz="2400" dirty="0"/>
          </a:p>
        </p:txBody>
      </p:sp>
      <p:sp>
        <p:nvSpPr>
          <p:cNvPr id="9" name="Rectangle 165"/>
          <p:cNvSpPr>
            <a:spLocks noChangeArrowheads="1"/>
          </p:cNvSpPr>
          <p:nvPr/>
        </p:nvSpPr>
        <p:spPr bwMode="gray">
          <a:xfrm>
            <a:off x="467544" y="3356992"/>
            <a:ext cx="86764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바탕"/>
                <a:ea typeface="바탕"/>
                <a:cs typeface="Calibri" pitchFamily="34" charset="0"/>
              </a:rPr>
              <a:t>■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To use the WE VoIP client service, enter a license key to DM 2.1.4 (MMC860) as below.</a:t>
            </a:r>
          </a:p>
          <a:p>
            <a:pPr marL="342900" indent="-342900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       - No SIP phone license is required.</a:t>
            </a:r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gray">
          <a:xfrm>
            <a:off x="455288" y="1196752"/>
            <a:ext cx="86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바탕"/>
                <a:ea typeface="바탕"/>
                <a:cs typeface="Calibri" pitchFamily="34" charset="0"/>
              </a:rPr>
              <a:t>■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To use the SMT-i5343, enter a license key to DM 2.1.4 (MMC860) as below.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583307" y="4149080"/>
            <a:ext cx="6292949" cy="2347592"/>
            <a:chOff x="583307" y="4338928"/>
            <a:chExt cx="6292949" cy="23475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307" y="4338928"/>
              <a:ext cx="6292949" cy="2347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직사각형 10"/>
            <p:cNvSpPr/>
            <p:nvPr/>
          </p:nvSpPr>
          <p:spPr bwMode="auto">
            <a:xfrm>
              <a:off x="1619672" y="5864572"/>
              <a:ext cx="5256584" cy="36004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60126" y="1556792"/>
            <a:ext cx="6388138" cy="1512168"/>
            <a:chOff x="560126" y="1556792"/>
            <a:chExt cx="5091994" cy="1080120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126" y="1556792"/>
              <a:ext cx="509199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 bwMode="auto">
            <a:xfrm>
              <a:off x="1403648" y="2348880"/>
              <a:ext cx="4248472" cy="288032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07288" cy="720080"/>
          </a:xfrm>
        </p:spPr>
        <p:txBody>
          <a:bodyPr rIns="36000"/>
          <a:lstStyle/>
          <a:p>
            <a:r>
              <a:rPr lang="en-US" altLang="ko-KR" dirty="0"/>
              <a:t>2. </a:t>
            </a:r>
            <a:r>
              <a:rPr lang="en-US" altLang="ko-KR" dirty="0" err="1"/>
              <a:t>OfficeServ</a:t>
            </a:r>
            <a:r>
              <a:rPr lang="en-US" altLang="ko-KR" dirty="0"/>
              <a:t> system programming</a:t>
            </a:r>
            <a:br>
              <a:rPr lang="en-US" altLang="ko-KR" dirty="0"/>
            </a:br>
            <a:r>
              <a:rPr lang="en-US" altLang="ko-KR" sz="2400" dirty="0" smtClean="0"/>
              <a:t>– Station Pair : Multi-ring</a:t>
            </a:r>
            <a:endParaRPr lang="ko-KR" altLang="en-US" sz="2400" dirty="0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gray">
          <a:xfrm>
            <a:off x="467544" y="1412776"/>
            <a:ext cx="77768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바탕"/>
                <a:ea typeface="바탕"/>
                <a:cs typeface="Calibri" pitchFamily="34" charset="0"/>
              </a:rPr>
              <a:t>■ </a:t>
            </a: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Multi-ring service </a:t>
            </a:r>
          </a:p>
          <a:p>
            <a:pPr marL="342900" indent="-342900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  In DM 4.2.1 ‘Station Pair’ option, make WE VoIP client paired with a SMT-i5343 phone.</a:t>
            </a:r>
          </a:p>
          <a:p>
            <a:pPr marL="354013" indent="-354013" latinLnBrk="0">
              <a:spcBef>
                <a:spcPts val="0"/>
              </a:spcBef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    - When user receives an incoming call on a paired SMT-i5343  phone(or WE VoIP), a missed call will not happen on the WE VoIP(or SMT-i5343).</a:t>
            </a:r>
          </a:p>
          <a:p>
            <a:pPr marL="354013" indent="-354013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     - Setting or clearing CFWD or DND options will be applied to both paired devices.</a:t>
            </a:r>
          </a:p>
          <a:p>
            <a:pPr marL="354013" indent="-354013" latinLnBrk="0">
              <a:spcBef>
                <a:spcPts val="0"/>
              </a:spcBef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600" b="1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■ Programming</a:t>
            </a:r>
          </a:p>
          <a:p>
            <a:pPr marL="228600" indent="-228600"/>
            <a:r>
              <a:rPr lang="en-US" altLang="ko-KR" sz="1600" dirty="0" smtClean="0">
                <a:solidFill>
                  <a:prstClr val="black"/>
                </a:solidFill>
                <a:latin typeface="Calibri" pitchFamily="34" charset="0"/>
                <a:ea typeface="Cambria Math" pitchFamily="18" charset="0"/>
                <a:cs typeface="Calibri" pitchFamily="34" charset="0"/>
                <a:sym typeface="Wingdings" pitchFamily="2" charset="2"/>
              </a:rPr>
              <a:t>    1) In DM 4.2.1 ‘Station Pair’ option, make WE VoIP  client paired with a SMT-i5343</a:t>
            </a:r>
          </a:p>
          <a:p>
            <a:pPr marL="354013" indent="-354013" latinLnBrk="0">
              <a:spcBef>
                <a:spcPts val="0"/>
              </a:spcBef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54013" indent="-354013" latinLnBrk="0">
              <a:spcBef>
                <a:spcPts val="0"/>
              </a:spcBef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marL="354013" indent="-354013" latinLnBrk="0">
              <a:spcBef>
                <a:spcPts val="0"/>
              </a:spcBef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0377"/>
            <a:ext cx="17526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1">
      <a:majorFont>
        <a:latin typeface="Arial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1">
      <a:majorFont>
        <a:latin typeface="Arial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19963</TotalTime>
  <Words>1365</Words>
  <Application>Microsoft Office PowerPoint</Application>
  <PresentationFormat>화면 슬라이드 쇼(4:3)</PresentationFormat>
  <Paragraphs>211</Paragraphs>
  <Slides>18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1_기본 디자인</vt:lpstr>
      <vt:lpstr>기본 디자인</vt:lpstr>
      <vt:lpstr>슬라이드 1</vt:lpstr>
      <vt:lpstr>슬라이드 2</vt:lpstr>
      <vt:lpstr>1. Network Configuration – DM Connection</vt:lpstr>
      <vt:lpstr>1. Network Configuration – DM Connection</vt:lpstr>
      <vt:lpstr>1. Network Configuration – DM Connection</vt:lpstr>
      <vt:lpstr>2. OfficeServ system programming – Basic considerations for SMT-i5343</vt:lpstr>
      <vt:lpstr>2. OfficeServ system programming – SMT-i5343 &amp;WE VoIP Registration</vt:lpstr>
      <vt:lpstr>2. OfficeServ system programming – License key</vt:lpstr>
      <vt:lpstr>2. OfficeServ system programming – Station Pair : Multi-ring</vt:lpstr>
      <vt:lpstr>2. OfficeServ system programming – Call Move</vt:lpstr>
      <vt:lpstr>2. OfficeServ system programming – SDM SW Upgrade</vt:lpstr>
      <vt:lpstr>3. SMT-i5343 Installation</vt:lpstr>
      <vt:lpstr>4. SDM Features</vt:lpstr>
      <vt:lpstr>4. SDM Features  – NFC Simple Connection</vt:lpstr>
      <vt:lpstr>4. SDM Features  – Hot Desking</vt:lpstr>
      <vt:lpstr>4. SDM Features  – SDM Dialing</vt:lpstr>
      <vt:lpstr>4. SDM Features  – Program Key (AOM)</vt:lpstr>
      <vt:lpstr>슬라이드 18</vt:lpstr>
    </vt:vector>
  </TitlesOfParts>
  <Company>위너정보통신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김동욱</dc:creator>
  <cp:lastModifiedBy>Windows 사용자</cp:lastModifiedBy>
  <cp:revision>642</cp:revision>
  <dcterms:created xsi:type="dcterms:W3CDTF">2007-09-18T05:35:38Z</dcterms:created>
  <dcterms:modified xsi:type="dcterms:W3CDTF">2014-06-17T05:25:14Z</dcterms:modified>
</cp:coreProperties>
</file>